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notesSlides/notesSlide21.xml" ContentType="application/vnd.openxmlformats-officedocument.presentationml.notesSlide+xml"/>
  <Override PartName="/ppt/tags/tag38.xml" ContentType="application/vnd.openxmlformats-officedocument.presentationml.tags+xml"/>
  <Override PartName="/ppt/notesSlides/notesSlide22.xml" ContentType="application/vnd.openxmlformats-officedocument.presentationml.notesSlide+xml"/>
  <Override PartName="/ppt/tags/tag39.xml" ContentType="application/vnd.openxmlformats-officedocument.presentationml.tags+xml"/>
  <Override PartName="/ppt/notesSlides/notesSlide23.xml" ContentType="application/vnd.openxmlformats-officedocument.presentationml.notesSlide+xml"/>
  <Override PartName="/ppt/tags/tag40.xml" ContentType="application/vnd.openxmlformats-officedocument.presentationml.tags+xml"/>
  <Override PartName="/ppt/notesSlides/notesSlide24.xml" ContentType="application/vnd.openxmlformats-officedocument.presentationml.notesSlide+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notesSlides/notesSlide26.xml" ContentType="application/vnd.openxmlformats-officedocument.presentationml.notesSlide+xml"/>
  <Override PartName="/ppt/tags/tag43.xml" ContentType="application/vnd.openxmlformats-officedocument.presentationml.tags+xml"/>
  <Override PartName="/ppt/notesSlides/notesSlide27.xml" ContentType="application/vnd.openxmlformats-officedocument.presentationml.notesSlide+xml"/>
  <Override PartName="/ppt/tags/tag44.xml" ContentType="application/vnd.openxmlformats-officedocument.presentationml.tags+xml"/>
  <Override PartName="/ppt/notesSlides/notesSlide28.xml" ContentType="application/vnd.openxmlformats-officedocument.presentationml.notesSlide+xml"/>
  <Override PartName="/ppt/tags/tag45.xml" ContentType="application/vnd.openxmlformats-officedocument.presentationml.tags+xml"/>
  <Override PartName="/ppt/notesSlides/notesSlide29.xml" ContentType="application/vnd.openxmlformats-officedocument.presentationml.notesSlide+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tags/tag53.xml" ContentType="application/vnd.openxmlformats-officedocument.presentationml.tags+xml"/>
  <Override PartName="/ppt/notesSlides/notesSlide36.xml" ContentType="application/vnd.openxmlformats-officedocument.presentationml.notesSlide+xml"/>
  <Override PartName="/ppt/tags/tag54.xml" ContentType="application/vnd.openxmlformats-officedocument.presentationml.tags+xml"/>
  <Override PartName="/ppt/notesSlides/notesSlide37.xml" ContentType="application/vnd.openxmlformats-officedocument.presentationml.notesSlide+xml"/>
  <Override PartName="/ppt/tags/tag55.xml" ContentType="application/vnd.openxmlformats-officedocument.presentationml.tags+xml"/>
  <Override PartName="/ppt/notesSlides/notesSlide38.xml" ContentType="application/vnd.openxmlformats-officedocument.presentationml.notesSlide+xml"/>
  <Override PartName="/ppt/tags/tag56.xml" ContentType="application/vnd.openxmlformats-officedocument.presentationml.tags+xml"/>
  <Override PartName="/ppt/notesSlides/notesSlide39.xml" ContentType="application/vnd.openxmlformats-officedocument.presentationml.notesSlide+xml"/>
  <Override PartName="/ppt/tags/tag57.xml" ContentType="application/vnd.openxmlformats-officedocument.presentationml.tags+xml"/>
  <Override PartName="/ppt/notesSlides/notesSlide40.xml" ContentType="application/vnd.openxmlformats-officedocument.presentationml.notesSlide+xml"/>
  <Override PartName="/ppt/tags/tag58.xml" ContentType="application/vnd.openxmlformats-officedocument.presentationml.tags+xml"/>
  <Override PartName="/ppt/notesSlides/notesSlide41.xml" ContentType="application/vnd.openxmlformats-officedocument.presentationml.notesSlide+xml"/>
  <Override PartName="/ppt/tags/tag59.xml" ContentType="application/vnd.openxmlformats-officedocument.presentationml.tags+xml"/>
  <Override PartName="/ppt/notesSlides/notesSlide4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5" r:id="rId1"/>
  </p:sldMasterIdLst>
  <p:notesMasterIdLst>
    <p:notesMasterId r:id="rId49"/>
  </p:notesMasterIdLst>
  <p:handoutMasterIdLst>
    <p:handoutMasterId r:id="rId50"/>
  </p:handoutMasterIdLst>
  <p:sldIdLst>
    <p:sldId id="300" r:id="rId2"/>
    <p:sldId id="301" r:id="rId3"/>
    <p:sldId id="302"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Lst>
  <p:sldSz cx="12192000" cy="6858000"/>
  <p:notesSz cx="7315200" cy="9601200"/>
  <p:embeddedFontLst>
    <p:embeddedFont>
      <p:font typeface="Verdana" pitchFamily="34" charset="0"/>
      <p:regular r:id="rId51"/>
      <p:bold r:id="rId52"/>
      <p:italic r:id="rId53"/>
      <p:boldItalic r:id="rId54"/>
    </p:embeddedFont>
    <p:embeddedFont>
      <p:font typeface="Metropolis" pitchFamily="2" charset="0"/>
      <p:regular r:id="rId55"/>
    </p:embeddedFont>
    <p:embeddedFont>
      <p:font typeface="Calibri" pitchFamily="34" charset="0"/>
      <p:regular r:id="rId56"/>
      <p:bold r:id="rId57"/>
      <p:italic r:id="rId58"/>
      <p:boldItalic r:id="rId59"/>
    </p:embeddedFont>
  </p:embeddedFontLst>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BE5253-D05B-7F19-DEAA-C2A23125D903}" name="Moira Palumbo" initials="MP" userId="S::moira.palumbo@broadcom.com::ed9e0b34-c336-4291-bde6-7cbc9403980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2"/>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1" autoAdjust="0"/>
    <p:restoredTop sz="83692" autoAdjust="0"/>
  </p:normalViewPr>
  <p:slideViewPr>
    <p:cSldViewPr snapToGrid="0">
      <p:cViewPr varScale="1">
        <p:scale>
          <a:sx n="36" d="100"/>
          <a:sy n="36" d="100"/>
        </p:scale>
        <p:origin x="-54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4.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8/9/2025</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8/9/2025</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echdocs.broadcom.com/us/en/vmware-cis/vcf/vcf-9-0-and-later/9-0/workload-monitoring-and-observability/os-and-application-monitoring/prerequisite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echdocs.broadcom.com/us/en/vmware-cis/vcf/vcf-9-0-and-later/9-0/workload-monitoring-and-observability/os-and-application-monitoring/steps-to-monitor-your-applications/install-and-uninstall-an-agent/install-uninstall-an-agent-using-a-script-on-linux-platforms-onprem.html"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techdocs.broadcom.com/us/en/vmware-cis/vcf/vcf-9-0-and-later/9-0/workload-monitoring-and-observability/os-and-application-monitoring/steps-to-monitor-your-applications/install-and-uninstall-an-agent/install-uninstall-an-agent-using-a-script-on-windows-platforms-onprem.html"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echdocs.broadcom.com/us/en/vmware-cis/vcf/vcf-9-0-and-later/9-0/infrastructure-operations/metric-property-and-alert-definitions/metrics-definitions-in-vrealize-operations-manager/os-and-application-monitoring-metrics/operating-system-metrics.htm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echdocs.broadcom.com/us/en/vmware-cis/vcf/vcf-9-0-and-later/9-0/workload-monitoring-and-observability/about-service-discovery/supported-platforms-and-products-for-service-discovery.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echdocs.broadcom.com/us/en/vmware-cis/vcf/vcf-9-0-and-later/9-0/workload-monitoring-and-observability/about-service-discovery/supported-service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echdocs.broadcom.com/us/en/vmware-cis/vcf/vcf-9-0-and-later/9-0/workload-monitoring-and-observability/about-service-discovery/configure-service-and-application-discovery.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chdocs.broadcom.com/us/en/vmware-cis/vcf/vcf-9-0-and-later/9-0/workload-monitoring-and-observability/os-and-application-monitoring/supported-application-services.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1" name="Slide preview"/>
          <p:cNvSpPr>
            <a:spLocks noGrp="1" noRot="1" noChangeAspect="1"/>
          </p:cNvSpPr>
          <p:nvPr>
            <p:ph type="sldImg"/>
          </p:nvPr>
        </p:nvSpPr>
        <p:spPr/>
      </p:sp>
      <p:sp>
        <p:nvSpPr>
          <p:cNvPr id="10002" name="Notes"/>
          <p:cNvSpPr>
            <a:spLocks noGrp="1"/>
          </p:cNvSpPr>
          <p:nvPr>
            <p:ph type="body" idx="1"/>
          </p:nvPr>
        </p:nvSpPr>
        <p:spPr/>
        <p:txBody>
          <a:bodyPr wrap="square" rtlCol="0"/>
          <a:lstStyle/>
          <a:p>
            <a:pPr marL="0" indent="0">
              <a:buNone/>
            </a:pPr>
            <a:endParaRPr/>
          </a:p>
        </p:txBody>
      </p:sp>
      <p:sp>
        <p:nvSpPr>
          <p:cNvPr id="10003"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4" name="Slide preview"/>
          <p:cNvSpPr>
            <a:spLocks noGrp="1" noRot="1" noChangeAspect="1"/>
          </p:cNvSpPr>
          <p:nvPr>
            <p:ph type="sldImg"/>
          </p:nvPr>
        </p:nvSpPr>
        <p:spPr/>
      </p:sp>
      <p:sp>
        <p:nvSpPr>
          <p:cNvPr id="1003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 successful OS and application monitoring setup requires a series of prerequisites regarding ports, user permissions, and network communications.</a:t>
            </a:r>
            <a:r>
              <a:t/>
            </a:r>
            <a:br/>
            <a:r>
              <a:rPr lang="en-GB" sz="1000" dirty="0">
                <a:solidFill>
                  <a:schemeClr val="tx2"/>
                </a:solidFill>
                <a:latin typeface="Arial" panose="020B0604020202020204" pitchFamily="34" charset="0"/>
                <a:cs typeface="Times New Roman" panose="02020603050405020304" pitchFamily="18" charset="0"/>
              </a:rPr>
              <a:t>Communication between cloud proxy and target virtual machines is necessary. Target machines must be reachable via IP and FQDN on 443 via HTTPS. Target machines must have access to ports 443, 4505, and 4506 on the cloud proxy. The virtual IP of the application monitoring high availability activated collector group is also required.</a:t>
            </a:r>
            <a:r>
              <a:t/>
            </a:r>
            <a:br/>
            <a:r>
              <a:rPr lang="en-GB" sz="1000" dirty="0">
                <a:solidFill>
                  <a:schemeClr val="tx2"/>
                </a:solidFill>
                <a:latin typeface="Arial" panose="020B0604020202020204" pitchFamily="34" charset="0"/>
                <a:cs typeface="Times New Roman" panose="02020603050405020304" pitchFamily="18" charset="0"/>
              </a:rPr>
              <a:t>Communication between the cloud proxy and vCenter is also a prerequisite. Port 443 on the ESX where the workload virtual machines are deployed must be accessible to the cloud proxy. Port 443 in Platform Services Controller and vCenter is accessible to the cloud proxy. Configuring a vCenter adapter requires the vCenter user to have read access at the vCenter Server level. Guest operation modifications, guest operation program execution, and guest operation queries are also necessary permissions.</a:t>
            </a:r>
            <a:r>
              <a:t/>
            </a:r>
            <a:br/>
            <a:r>
              <a:rPr lang="en-GB" sz="1000" dirty="0">
                <a:solidFill>
                  <a:schemeClr val="tx2"/>
                </a:solidFill>
                <a:latin typeface="Arial" panose="020B0604020202020204" pitchFamily="34" charset="0"/>
                <a:cs typeface="Times New Roman" panose="02020603050405020304" pitchFamily="18" charset="0"/>
              </a:rPr>
              <a:t>User account prerequisites apply. On Windows target machines, the Telegraf agent installation requires a user account that is either an administrator or a non-administrator belonging to the administrator group. On Linux target machines, the /tmp mount point should be mounted with exec mount option. Specific minimum permissions for the user to install agents are required and should be mentioned in sudoers file. For example, a user called telegrafhostd can find the sudoers file in the /etc/sudoers file or in the /etc/sudoers.d/ directory. The required commands include DEBIAN_FRONTEND=noninteractive, INSTALL_TELEGRAF_CMD, INSTALL_TELEGRAF_ADDITIONAL_CMD, and INSTALL_TELEGRAF_CLEANUP_CMD.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For a complete list of prerequisites, please check the </a:t>
            </a:r>
            <a:r>
              <a:rPr sz="1000">
                <a:hlinkClick r:id="rId3"/>
              </a:rPr>
              <a:t>technical documentation</a:t>
            </a:r>
            <a:r>
              <a:rPr lang="en-GB" sz="1000" dirty="0">
                <a:solidFill>
                  <a:schemeClr val="tx2"/>
                </a:solidFill>
                <a:latin typeface="Arial" panose="020B0604020202020204" pitchFamily="34" charset="0"/>
                <a:cs typeface="Times New Roman" panose="02020603050405020304" pitchFamily="18" charset="0"/>
              </a:rPr>
              <a:t> at https://techdocs.broadcom.com/us/en/vmware-cis/vcf/vcf-9-0-and-later/9-0/workload-monitoring-and-observability/os-and-application-monitoring/prerequisites.html.</a:t>
            </a:r>
          </a:p>
          <a:p>
            <a:pPr>
              <a:buFont typeface="Arial" pitchFamily="34" charset="0"/>
              <a:buChar char="•"/>
            </a:pPr>
            <a:r>
              <a:rPr/>
              <a:t>Communication between cloud proxy and target machine(s):</a:t>
            </a:r>
          </a:p>
          <a:p>
            <a:pPr lvl="1">
              <a:buFont typeface="Calibri" pitchFamily="34" charset="0"/>
              <a:buChar char="–"/>
            </a:pPr>
            <a:r>
              <a:rPr/>
              <a:t>Target machine(s) should be able to reach cloud proxy via IP and FQDN on 443 via HTTPS.</a:t>
            </a:r>
          </a:p>
          <a:p>
            <a:pPr lvl="1">
              <a:buFont typeface="Calibri" pitchFamily="34" charset="0"/>
              <a:buChar char="–"/>
            </a:pPr>
            <a:r>
              <a:rPr/>
              <a:t>Target machine(s) must have access to ports 443, 4505, and 4506 on cloud proxy and on the virtual IP of the application monitoring high availability activated collector group.</a:t>
            </a:r>
          </a:p>
          <a:p>
            <a:pPr>
              <a:buFont typeface="Arial" pitchFamily="34" charset="0"/>
              <a:buChar char="•"/>
            </a:pPr>
            <a:r>
              <a:rPr/>
              <a:t>Communication between cloud proxy and vCenter:</a:t>
            </a:r>
          </a:p>
          <a:p>
            <a:pPr lvl="1">
              <a:buFont typeface="Calibri" pitchFamily="34" charset="0"/>
              <a:buChar char="–"/>
            </a:pPr>
            <a:r>
              <a:rPr/>
              <a:t>Port 443 in the ESX where the workload VMs are deployed must be accessible to cloud proxy.</a:t>
            </a:r>
          </a:p>
          <a:p>
            <a:pPr lvl="1">
              <a:buFont typeface="Calibri" pitchFamily="34" charset="0"/>
              <a:buChar char="–"/>
            </a:pPr>
            <a:r>
              <a:rPr/>
              <a:t>Port 443 in Platform Services Controller and vCenter is accessible to cloud proxy.</a:t>
            </a:r>
          </a:p>
          <a:p>
            <a:pPr lvl="1">
              <a:buFont typeface="Calibri" pitchFamily="34" charset="0"/>
              <a:buChar char="–"/>
            </a:pPr>
            <a:r>
              <a:rPr/>
              <a:t>Configure a vCenter adapter. The vCenter user should have read access at the vCenter Server level and should also have the following permissions: </a:t>
            </a:r>
            <a:r>
              <a:rPr lang="en-US" b="1" dirty="0">
                <a:solidFill>
                  <a:srgbClr val="000000"/>
                </a:solidFill>
                <a:latin typeface="Arial" panose="020B0604020202020204" pitchFamily="34" charset="0"/>
                <a:cs typeface="Arial" panose="020B0604020202020204" pitchFamily="34" charset="0"/>
              </a:rPr>
              <a:t>Guest operation modifications</a:t>
            </a:r>
            <a:r>
              <a:rPr/>
              <a:t>, </a:t>
            </a:r>
            <a:r>
              <a:rPr lang="en-US" b="1" dirty="0">
                <a:solidFill>
                  <a:srgbClr val="000000"/>
                </a:solidFill>
                <a:latin typeface="Arial" panose="020B0604020202020204" pitchFamily="34" charset="0"/>
                <a:cs typeface="Arial" panose="020B0604020202020204" pitchFamily="34" charset="0"/>
              </a:rPr>
              <a:t>Guest operation program execution</a:t>
            </a:r>
            <a:r>
              <a:rPr/>
              <a:t>, and </a:t>
            </a:r>
            <a:r>
              <a:rPr lang="en-US" b="1" dirty="0">
                <a:solidFill>
                  <a:srgbClr val="000000"/>
                </a:solidFill>
                <a:latin typeface="Arial" panose="020B0604020202020204" pitchFamily="34" charset="0"/>
                <a:cs typeface="Arial" panose="020B0604020202020204" pitchFamily="34" charset="0"/>
              </a:rPr>
              <a:t>Guest operation queries</a:t>
            </a:r>
            <a:r>
              <a:rPr/>
              <a:t>.</a:t>
            </a:r>
          </a:p>
          <a:p>
            <a:pPr>
              <a:buFont typeface="Arial" pitchFamily="34" charset="0"/>
              <a:buChar char="•"/>
            </a:pPr>
            <a:r>
              <a:rPr/>
              <a:t>User Account Prerequisites:</a:t>
            </a:r>
          </a:p>
          <a:p>
            <a:pPr lvl="1">
              <a:buFont typeface="Calibri" pitchFamily="34" charset="0"/>
              <a:buChar char="–"/>
            </a:pPr>
            <a:r>
              <a:rPr/>
              <a:t>On Windows target machines: Telegraf agent installation requires a user account that is either an administrator or a non-administrator who belongs to the administrator group</a:t>
            </a:r>
          </a:p>
          <a:p>
            <a:pPr lvl="1">
              <a:buFont typeface="Calibri" pitchFamily="34" charset="0"/>
              <a:buChar char="–"/>
            </a:pPr>
            <a:r>
              <a:rPr/>
              <a:t>On Linux target machines:</a:t>
            </a:r>
          </a:p>
          <a:p>
            <a:pPr lvl="2">
              <a:buFont typeface="Arial" pitchFamily="34" charset="0"/>
              <a:buChar char="•"/>
            </a:pPr>
            <a:r>
              <a:rPr/>
              <a:t>/tmp mount point should be mounted with exec mount option.</a:t>
            </a:r>
          </a:p>
          <a:p>
            <a:pPr lvl="2">
              <a:buFont typeface="Arial" pitchFamily="34" charset="0"/>
              <a:buChar char="•"/>
            </a:pPr>
            <a:r>
              <a:rPr/>
              <a:t>The following are minimal necessary permissions of the user to install agents and should be mentioned in sudoers file:</a:t>
            </a:r>
          </a:p>
          <a:p>
            <a:pPr lvl="3">
              <a:buFont typeface="Arial" pitchFamily="34" charset="0"/>
              <a:buChar char="•"/>
            </a:pPr>
            <a:r>
              <a:rPr/>
              <a:t>For example, for a user called telegrafinstall, you can find the sudoers file in the /etc/sudoers file or in the folder /etc/sudoers.d/:</a:t>
            </a:r>
          </a:p>
          <a:p>
            <a:pPr lvl="3">
              <a:buFont typeface="Arial" pitchFamily="34" charset="0"/>
              <a:buChar char="•"/>
            </a:pPr>
            <a:r>
              <a:rPr lang="en-US" dirty="0">
                <a:solidFill>
                  <a:srgbClr val="000000"/>
                </a:solidFill>
                <a:latin typeface="Courier New" panose="02070309020205020404" pitchFamily="49" charset="0"/>
                <a:cs typeface="Courier New" pitchFamily="49" charset="0"/>
              </a:rPr>
              <a:t>Defaults:telegrafinstall !requiretty</a:t>
            </a:r>
            <a:r>
              <a:t/>
            </a:r>
            <a:br/>
            <a:r>
              <a:t/>
            </a:r>
            <a:br/>
            <a:r>
              <a:rPr lang="en-US" dirty="0">
                <a:solidFill>
                  <a:srgbClr val="000000"/>
                </a:solidFill>
                <a:latin typeface="Courier New" panose="02070309020205020404" pitchFamily="49" charset="0"/>
                <a:cs typeface="Courier New" pitchFamily="49" charset="0"/>
              </a:rPr>
              <a:t>Cmnd_Alias ARC_INSTALL_USER_COMMANDS=/usr/bin/cp*,/bin/cp*,/usr/bin/mkdir*,/bin/mkdir*,/usr/bin/chmod*,/bin/chmod*,/opt/vmware/ucp/bootstrap/uaf-bootstrap.sh,/opt/vmware/ucp/ucp-minion/bin/ucp-minion.sh </a:t>
            </a:r>
            <a:r>
              <a:t/>
            </a:r>
            <a:br/>
            <a:r>
              <a:t/>
            </a:r>
            <a:br/>
            <a:r>
              <a:rPr lang="en-US" dirty="0">
                <a:solidFill>
                  <a:srgbClr val="000000"/>
                </a:solidFill>
                <a:latin typeface="Courier New" panose="02070309020205020404" pitchFamily="49" charset="0"/>
                <a:cs typeface="Courier New" pitchFamily="49" charset="0"/>
              </a:rPr>
              <a:t>telegrafinstall ALL=(ALL)NOPASSWD: ARC_INSTALL_USER_COMMANDS</a:t>
            </a:r>
          </a:p>
        </p:txBody>
      </p:sp>
      <p:sp>
        <p:nvSpPr>
          <p:cNvPr id="10036"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8" name="Slide preview"/>
          <p:cNvSpPr>
            <a:spLocks noGrp="1" noRot="1" noChangeAspect="1"/>
          </p:cNvSpPr>
          <p:nvPr>
            <p:ph type="sldImg"/>
          </p:nvPr>
        </p:nvSpPr>
        <p:spPr/>
      </p:sp>
      <p:sp>
        <p:nvSpPr>
          <p:cNvPr id="1003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Cloud proxies can collect and monitor data from remote data centers and public clouds. This is achieved by creating one-way communications between an environment and VCF Operations.</a:t>
            </a:r>
            <a:r>
              <a:t/>
            </a:r>
            <a:br/>
            <a:r>
              <a:rPr lang="en-GB" sz="1000" dirty="0">
                <a:solidFill>
                  <a:schemeClr val="tx2"/>
                </a:solidFill>
                <a:latin typeface="Arial" panose="020B0604020202020204" pitchFamily="34" charset="0"/>
                <a:cs typeface="Times New Roman" panose="02020603050405020304" pitchFamily="18" charset="0"/>
              </a:rPr>
              <a:t>The Cloud Proxy appliance should be deployed in the same vCenter instance as the virtual machines intended for monitoring. Multiple cloud proxies can be deployed in an environment.</a:t>
            </a:r>
            <a:r>
              <a:t/>
            </a:r>
            <a:br/>
            <a:r>
              <a:rPr lang="en-GB" sz="1000" dirty="0">
                <a:solidFill>
                  <a:schemeClr val="tx2"/>
                </a:solidFill>
                <a:latin typeface="Arial" panose="020B0604020202020204" pitchFamily="34" charset="0"/>
                <a:cs typeface="Times New Roman" panose="02020603050405020304" pitchFamily="18" charset="0"/>
              </a:rPr>
              <a:t>Existing cloud proxies can be viewed, and new ones can be deployed by navigating to Administration then Cloud Proxies.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40"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1" name="Slide preview"/>
          <p:cNvSpPr>
            <a:spLocks noGrp="1" noRot="1" noChangeAspect="1"/>
          </p:cNvSpPr>
          <p:nvPr>
            <p:ph type="sldImg"/>
          </p:nvPr>
        </p:nvSpPr>
        <p:spPr/>
      </p:sp>
      <p:sp>
        <p:nvSpPr>
          <p:cNvPr id="10042" name="Notes"/>
          <p:cNvSpPr>
            <a:spLocks noGrp="1"/>
          </p:cNvSpPr>
          <p:nvPr>
            <p:ph type="body" idx="1"/>
          </p:nvPr>
        </p:nvSpPr>
        <p:spPr/>
        <p:txBody>
          <a:bodyPr wrap="square" rtlCol="0"/>
          <a:lstStyle/>
          <a:p>
            <a:pPr marL="0" indent="0">
              <a:buNone/>
            </a:pPr>
            <a:endParaRPr/>
          </a:p>
        </p:txBody>
      </p:sp>
      <p:sp>
        <p:nvSpPr>
          <p:cNvPr id="10043"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 name="Slide preview"/>
          <p:cNvSpPr>
            <a:spLocks noGrp="1" noRot="1" noChangeAspect="1"/>
          </p:cNvSpPr>
          <p:nvPr>
            <p:ph type="sldImg"/>
          </p:nvPr>
        </p:nvSpPr>
        <p:spPr/>
      </p:sp>
      <p:sp>
        <p:nvSpPr>
          <p:cNvPr id="10046" name="Notes"/>
          <p:cNvSpPr>
            <a:spLocks noGrp="1"/>
          </p:cNvSpPr>
          <p:nvPr>
            <p:ph type="body" idx="1"/>
          </p:nvPr>
        </p:nvSpPr>
        <p:spPr/>
        <p:txBody>
          <a:bodyPr wrap="square" rtlCol="0"/>
          <a:lstStyle/>
          <a:p>
            <a:pPr marL="0" indent="0">
              <a:buNone/>
            </a:pPr>
            <a:endParaRPr/>
          </a:p>
        </p:txBody>
      </p:sp>
      <p:sp>
        <p:nvSpPr>
          <p:cNvPr id="10047"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8" name="Slide preview"/>
          <p:cNvSpPr>
            <a:spLocks noGrp="1" noRot="1" noChangeAspect="1"/>
          </p:cNvSpPr>
          <p:nvPr>
            <p:ph type="sldImg"/>
          </p:nvPr>
        </p:nvSpPr>
        <p:spPr/>
      </p:sp>
      <p:sp>
        <p:nvSpPr>
          <p:cNvPr id="10049" name="Notes"/>
          <p:cNvSpPr>
            <a:spLocks noGrp="1"/>
          </p:cNvSpPr>
          <p:nvPr>
            <p:ph type="body" idx="1"/>
          </p:nvPr>
        </p:nvSpPr>
        <p:spPr/>
        <p:txBody>
          <a:bodyPr wrap="square" rtlCol="0"/>
          <a:lstStyle/>
          <a:p>
            <a:pPr marL="0" indent="0">
              <a:buNone/>
            </a:pPr>
            <a:endParaRPr/>
          </a:p>
        </p:txBody>
      </p:sp>
      <p:sp>
        <p:nvSpPr>
          <p:cNvPr id="10050"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2" name="Slide preview"/>
          <p:cNvSpPr>
            <a:spLocks noGrp="1" noRot="1" noChangeAspect="1"/>
          </p:cNvSpPr>
          <p:nvPr>
            <p:ph type="sldImg"/>
          </p:nvPr>
        </p:nvSpPr>
        <p:spPr/>
      </p:sp>
      <p:sp>
        <p:nvSpPr>
          <p:cNvPr id="1005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use Service Discovery in the VCF Operations console, first enable and configure the Service Discovery settings.</a:t>
            </a:r>
            <a:r>
              <a:t/>
            </a:r>
            <a:br/>
            <a:r>
              <a:rPr lang="en-GB" sz="1000" dirty="0">
                <a:solidFill>
                  <a:schemeClr val="tx2"/>
                </a:solidFill>
                <a:latin typeface="Arial" panose="020B0604020202020204" pitchFamily="34" charset="0"/>
                <a:cs typeface="Times New Roman" panose="02020603050405020304" pitchFamily="18" charset="0"/>
              </a:rPr>
              <a:t>To enable Service Discovery settings, navigate to Administrations, then Integrations, and complete the following steps. Expand VMware Cloud Foundation and select the vCenter instance. Select Domains and then the Service Discovery tab. Toggle Service Discovery to Activated. Select the Enable Application Discovery checkbox. Optionally, configure user account credentials for credential-based service discovery. Finally, click Save This Domain and then Save.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To enable the Service Discovery settings, navigate to </a:t>
            </a:r>
            <a:r>
              <a:rPr lang="en-US" b="1" dirty="0">
                <a:solidFill>
                  <a:srgbClr val="000000"/>
                </a:solidFill>
                <a:latin typeface="Arial" panose="020B0604020202020204" pitchFamily="34" charset="0"/>
                <a:cs typeface="Arial" panose="020B0604020202020204" pitchFamily="34" charset="0"/>
              </a:rPr>
              <a:t>Administrations &gt; Integrations</a:t>
            </a:r>
            <a:r>
              <a:rPr lang="en-US" dirty="0">
                <a:solidFill>
                  <a:schemeClr val="tx2"/>
                </a:solidFill>
                <a:latin typeface="Arial" panose="020B0604020202020204" pitchFamily="34" charset="0"/>
                <a:cs typeface="Calibri" pitchFamily="34" charset="0"/>
              </a:rPr>
              <a:t>, then complete the following steps:</a:t>
            </a:r>
          </a:p>
          <a:p>
            <a:pPr>
              <a:buFont typeface="+mj-lt"/>
              <a:buAutoNum type="arabicPeriod"/>
            </a:pPr>
            <a:r>
              <a:rPr/>
              <a:t>Expand </a:t>
            </a:r>
            <a:r>
              <a:rPr lang="en-US" b="1" dirty="0">
                <a:solidFill>
                  <a:srgbClr val="000000"/>
                </a:solidFill>
                <a:latin typeface="Arial" panose="020B0604020202020204" pitchFamily="34" charset="0"/>
                <a:cs typeface="Arial" panose="020B0604020202020204" pitchFamily="34" charset="0"/>
              </a:rPr>
              <a:t>VMware Cloud Foundation</a:t>
            </a:r>
            <a:r>
              <a:rPr/>
              <a:t>, and select the vCenter instance.</a:t>
            </a:r>
          </a:p>
          <a:p>
            <a:pPr>
              <a:buFont typeface="+mj-lt"/>
              <a:buAutoNum type="arabicPeriod" startAt="2"/>
            </a:pPr>
            <a:r>
              <a:rPr/>
              <a:t>Select </a:t>
            </a:r>
            <a:r>
              <a:rPr lang="en-US" b="1" dirty="0">
                <a:solidFill>
                  <a:srgbClr val="000000"/>
                </a:solidFill>
                <a:latin typeface="Arial" panose="020B0604020202020204" pitchFamily="34" charset="0"/>
                <a:cs typeface="Arial" panose="020B0604020202020204" pitchFamily="34" charset="0"/>
              </a:rPr>
              <a:t>Domains</a:t>
            </a:r>
            <a:r>
              <a:rPr/>
              <a:t> and select the </a:t>
            </a:r>
            <a:r>
              <a:rPr lang="en-US" b="1" dirty="0">
                <a:solidFill>
                  <a:srgbClr val="000000"/>
                </a:solidFill>
                <a:latin typeface="Arial" panose="020B0604020202020204" pitchFamily="34" charset="0"/>
                <a:cs typeface="Arial" panose="020B0604020202020204" pitchFamily="34" charset="0"/>
              </a:rPr>
              <a:t>Service Discovery</a:t>
            </a:r>
            <a:r>
              <a:rPr/>
              <a:t> tab.</a:t>
            </a:r>
          </a:p>
          <a:p>
            <a:pPr>
              <a:buFont typeface="+mj-lt"/>
              <a:buAutoNum type="arabicPeriod" startAt="3"/>
            </a:pPr>
            <a:r>
              <a:rPr/>
              <a:t>Select the </a:t>
            </a:r>
            <a:r>
              <a:rPr lang="en-US" b="1" dirty="0">
                <a:solidFill>
                  <a:srgbClr val="000000"/>
                </a:solidFill>
                <a:latin typeface="Arial" panose="020B0604020202020204" pitchFamily="34" charset="0"/>
                <a:cs typeface="Arial" panose="020B0604020202020204" pitchFamily="34" charset="0"/>
              </a:rPr>
              <a:t>Service Discovery</a:t>
            </a:r>
            <a:r>
              <a:rPr/>
              <a:t> toggle to </a:t>
            </a:r>
            <a:r>
              <a:rPr lang="en-US" b="1" dirty="0">
                <a:solidFill>
                  <a:srgbClr val="000000"/>
                </a:solidFill>
                <a:latin typeface="Arial" panose="020B0604020202020204" pitchFamily="34" charset="0"/>
                <a:cs typeface="Arial" panose="020B0604020202020204" pitchFamily="34" charset="0"/>
              </a:rPr>
              <a:t>Activated</a:t>
            </a:r>
            <a:r>
              <a:rPr/>
              <a:t>.</a:t>
            </a:r>
          </a:p>
          <a:p>
            <a:pPr>
              <a:buFont typeface="+mj-lt"/>
              <a:buAutoNum type="arabicPeriod" startAt="4"/>
            </a:pPr>
            <a:r>
              <a:rPr/>
              <a:t>Select the </a:t>
            </a:r>
            <a:r>
              <a:rPr lang="en-US" b="1" dirty="0">
                <a:solidFill>
                  <a:srgbClr val="000000"/>
                </a:solidFill>
                <a:latin typeface="Arial" panose="020B0604020202020204" pitchFamily="34" charset="0"/>
                <a:cs typeface="Arial" panose="020B0604020202020204" pitchFamily="34" charset="0"/>
              </a:rPr>
              <a:t>Enable Application Discovery</a:t>
            </a:r>
            <a:r>
              <a:rPr/>
              <a:t> checkbox.</a:t>
            </a:r>
          </a:p>
          <a:p>
            <a:pPr>
              <a:buFont typeface="+mj-lt"/>
              <a:buAutoNum type="arabicPeriod" startAt="5"/>
            </a:pPr>
            <a:r>
              <a:rPr/>
              <a:t>(Optional) Configure the user account credentials if you wish to use credential-based service discovery.</a:t>
            </a:r>
          </a:p>
          <a:p>
            <a:pPr>
              <a:buFont typeface="+mj-lt"/>
              <a:buAutoNum type="arabicPeriod" startAt="6"/>
            </a:pPr>
            <a:r>
              <a:rPr/>
              <a:t>Click </a:t>
            </a:r>
            <a:r>
              <a:rPr lang="en-US" b="1" dirty="0">
                <a:solidFill>
                  <a:srgbClr val="000000"/>
                </a:solidFill>
                <a:latin typeface="Arial" panose="020B0604020202020204" pitchFamily="34" charset="0"/>
                <a:cs typeface="Arial" panose="020B0604020202020204" pitchFamily="34" charset="0"/>
              </a:rPr>
              <a:t>Save This Domain</a:t>
            </a:r>
            <a:r>
              <a:rPr/>
              <a:t> and click </a:t>
            </a:r>
            <a:r>
              <a:rPr lang="en-US" b="1" dirty="0">
                <a:solidFill>
                  <a:srgbClr val="000000"/>
                </a:solidFill>
                <a:latin typeface="Arial" panose="020B0604020202020204" pitchFamily="34" charset="0"/>
                <a:cs typeface="Arial" panose="020B0604020202020204" pitchFamily="34" charset="0"/>
              </a:rPr>
              <a:t>Save</a:t>
            </a:r>
            <a:r>
              <a:rPr/>
              <a:t>.</a:t>
            </a:r>
          </a:p>
        </p:txBody>
      </p:sp>
      <p:sp>
        <p:nvSpPr>
          <p:cNvPr id="10054"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6" name="Slide preview"/>
          <p:cNvSpPr>
            <a:spLocks noGrp="1" noRot="1" noChangeAspect="1"/>
          </p:cNvSpPr>
          <p:nvPr>
            <p:ph type="sldImg"/>
          </p:nvPr>
        </p:nvSpPr>
        <p:spPr/>
      </p:sp>
      <p:sp>
        <p:nvSpPr>
          <p:cNvPr id="1005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Once Service Discovery settings are activated and configured, a Service Discovery adapter instance is created.</a:t>
            </a:r>
            <a:r>
              <a:t/>
            </a:r>
            <a:br/>
            <a:r>
              <a:rPr lang="en-GB" sz="1000" dirty="0">
                <a:solidFill>
                  <a:schemeClr val="tx2"/>
                </a:solidFill>
                <a:latin typeface="Arial" panose="020B0604020202020204" pitchFamily="34" charset="0"/>
                <a:cs typeface="Times New Roman" panose="02020603050405020304" pitchFamily="18" charset="0"/>
              </a:rPr>
              <a:t>The collection status can be monitored from the Administrations, then Integrations page. Management options include editing, modifying the Service Discovery adapter instance settings, deleting the Service Discovery adapter instance, or starting or stopping the Service Discovery collection. Details of the Service Discovery adapter instance can also be viewed.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58"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0" name="Slide preview"/>
          <p:cNvSpPr>
            <a:spLocks noGrp="1" noRot="1" noChangeAspect="1"/>
          </p:cNvSpPr>
          <p:nvPr>
            <p:ph type="sldImg"/>
          </p:nvPr>
        </p:nvSpPr>
        <p:spPr/>
      </p:sp>
      <p:sp>
        <p:nvSpPr>
          <p:cNvPr id="1006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One or more custom services can be added for monitoring. These custom services are evaluated across all virtual machines where service discovery is enabled.</a:t>
            </a:r>
            <a:r>
              <a:t/>
            </a:r>
            <a:br/>
            <a:r>
              <a:rPr lang="en-GB" sz="1000" dirty="0">
                <a:solidFill>
                  <a:schemeClr val="tx2"/>
                </a:solidFill>
                <a:latin typeface="Arial" panose="020B0604020202020204" pitchFamily="34" charset="0"/>
                <a:cs typeface="Times New Roman" panose="02020603050405020304" pitchFamily="18" charset="0"/>
              </a:rPr>
              <a:t>To add a custom service, navigate to Infrastructure Operations, then Configurations, and click Service Discovery. Click Add Service Definition. The custom service can be chosen by specifying the process details or by using a regular expression.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62"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4" name="Slide preview"/>
          <p:cNvSpPr>
            <a:spLocks noGrp="1" noRot="1" noChangeAspect="1"/>
          </p:cNvSpPr>
          <p:nvPr>
            <p:ph type="sldImg"/>
          </p:nvPr>
        </p:nvSpPr>
        <p:spPr/>
      </p:sp>
      <p:sp>
        <p:nvSpPr>
          <p:cNvPr id="1006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When creating a custom service by providing process details, the process name, a port, and the custom service display name must be specified. The custom service must be listening on a specific port to be discovered.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custom service must be listening on a specific port to be discovered.</a:t>
            </a:r>
          </a:p>
        </p:txBody>
      </p:sp>
      <p:sp>
        <p:nvSpPr>
          <p:cNvPr id="10066"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8" name="Slide preview"/>
          <p:cNvSpPr>
            <a:spLocks noGrp="1" noRot="1" noChangeAspect="1"/>
          </p:cNvSpPr>
          <p:nvPr>
            <p:ph type="sldImg"/>
          </p:nvPr>
        </p:nvSpPr>
        <p:spPr/>
      </p:sp>
      <p:sp>
        <p:nvSpPr>
          <p:cNvPr id="1006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Custom services defined by a regular expression are a suitable choice when port bindings might be variable.</a:t>
            </a:r>
            <a:r>
              <a:t/>
            </a:r>
            <a:br/>
            <a:r>
              <a:rPr lang="en-GB" sz="1000" dirty="0">
                <a:solidFill>
                  <a:schemeClr val="tx2"/>
                </a:solidFill>
                <a:latin typeface="Arial" panose="020B0604020202020204" pitchFamily="34" charset="0"/>
                <a:cs typeface="Times New Roman" panose="02020603050405020304" pitchFamily="18" charset="0"/>
              </a:rPr>
              <a:t>When adding a custom service via regular expression, use the regular expression corresponding to the service name seen in the guest operating system when running the ps command in Linux or the wmic command in Windows. For example, "cassandra" is a regular expression that can be used to discover Cassandra services.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For example, cass.*dra is a regular expression that can be used to discover Cassandra services.</a:t>
            </a:r>
          </a:p>
        </p:txBody>
      </p:sp>
      <p:sp>
        <p:nvSpPr>
          <p:cNvPr id="10070"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5" name="Slide preview"/>
          <p:cNvSpPr>
            <a:spLocks noGrp="1" noRot="1" noChangeAspect="1"/>
          </p:cNvSpPr>
          <p:nvPr>
            <p:ph type="sldImg"/>
          </p:nvPr>
        </p:nvSpPr>
        <p:spPr/>
      </p:sp>
      <p:sp>
        <p:nvSpPr>
          <p:cNvPr id="10006" name="Notes"/>
          <p:cNvSpPr>
            <a:spLocks noGrp="1"/>
          </p:cNvSpPr>
          <p:nvPr>
            <p:ph type="body" idx="1"/>
          </p:nvPr>
        </p:nvSpPr>
        <p:spPr/>
        <p:txBody>
          <a:bodyPr wrap="square" rtlCol="0"/>
          <a:lstStyle/>
          <a:p>
            <a:pPr marL="0" indent="0">
              <a:buNone/>
            </a:pPr>
            <a:endParaRPr/>
          </a:p>
        </p:txBody>
      </p:sp>
      <p:sp>
        <p:nvSpPr>
          <p:cNvPr id="10007"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2" name="Slide preview"/>
          <p:cNvSpPr>
            <a:spLocks noGrp="1" noRot="1" noChangeAspect="1"/>
          </p:cNvSpPr>
          <p:nvPr>
            <p:ph type="sldImg"/>
          </p:nvPr>
        </p:nvSpPr>
        <p:spPr/>
      </p:sp>
      <p:sp>
        <p:nvSpPr>
          <p:cNvPr id="1007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Service discovery enables two additional virtual machine troubleshooting actions.</a:t>
            </a:r>
            <a:r>
              <a:t/>
            </a:r>
            <a:br/>
            <a:r>
              <a:rPr lang="en-GB" sz="1000" dirty="0">
                <a:solidFill>
                  <a:schemeClr val="tx2"/>
                </a:solidFill>
                <a:latin typeface="Arial" panose="020B0604020202020204" pitchFamily="34" charset="0"/>
                <a:cs typeface="Times New Roman" panose="02020603050405020304" pitchFamily="18" charset="0"/>
              </a:rPr>
              <a:t>One action is to execute a custom script, which allows running a script or a one-time command in the monitored virtual machine's guest operating system. Another action is to get top processes, which fetches the top processes from the monitored virtual machine's guest operating system.</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74"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 name="Slide preview"/>
          <p:cNvSpPr>
            <a:spLocks noGrp="1" noRot="1" noChangeAspect="1"/>
          </p:cNvSpPr>
          <p:nvPr>
            <p:ph type="sldImg"/>
          </p:nvPr>
        </p:nvSpPr>
        <p:spPr/>
      </p:sp>
      <p:sp>
        <p:nvSpPr>
          <p:cNvPr id="1007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Execute Script action allows running a one-time script or command in a monitored virtual machine.</a:t>
            </a:r>
            <a:r>
              <a:t/>
            </a:r>
            <a:br/>
            <a:r>
              <a:rPr lang="en-GB" sz="1000" dirty="0">
                <a:solidFill>
                  <a:schemeClr val="tx2"/>
                </a:solidFill>
                <a:latin typeface="Arial" panose="020B0604020202020204" pitchFamily="34" charset="0"/>
                <a:cs typeface="Times New Roman" panose="02020603050405020304" pitchFamily="18" charset="0"/>
              </a:rPr>
              <a:t>This feature provides several capabilities. It can run a script once in the virtual machine's guest operating system. It returns STDOUT, STDERR, and exit codes. There is also a variable timeout for long-running scripts.</a:t>
            </a:r>
            <a:r>
              <a:t/>
            </a:r>
            <a:br/>
            <a:r>
              <a:rPr lang="en-GB" sz="1000" dirty="0">
                <a:solidFill>
                  <a:schemeClr val="tx2"/>
                </a:solidFill>
                <a:latin typeface="Arial" panose="020B0604020202020204" pitchFamily="34" charset="0"/>
                <a:cs typeface="Times New Roman" panose="02020603050405020304" pitchFamily="18" charset="0"/>
              </a:rPr>
              <a:t>The Execute Script options require the correct VMware Tools version on the virtual machine and monitoring enabled. For instance, running the ifconfig command on the sa-m01-vc01 virtual machine is an example of this action.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Execute Script options require the correct VMware Tools version on the virtual machine and monitoring enabled.</a:t>
            </a:r>
          </a:p>
          <a:p>
            <a:pPr marL="0" indent="0">
              <a:buNone/>
            </a:pPr>
            <a:r>
              <a:rPr lang="en-GB" sz="1000" dirty="0">
                <a:solidFill>
                  <a:schemeClr val="tx2"/>
                </a:solidFill>
                <a:latin typeface="Arial" panose="020B0604020202020204" pitchFamily="34" charset="0"/>
                <a:cs typeface="Times New Roman" panose="02020603050405020304" pitchFamily="18" charset="0"/>
              </a:rPr>
              <a:t>In this example, you are running the ifconfig command against the sa-m01-vc01 VM.</a:t>
            </a:r>
          </a:p>
        </p:txBody>
      </p:sp>
      <p:sp>
        <p:nvSpPr>
          <p:cNvPr id="10078"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0" name="Slide preview"/>
          <p:cNvSpPr>
            <a:spLocks noGrp="1" noRot="1" noChangeAspect="1"/>
          </p:cNvSpPr>
          <p:nvPr>
            <p:ph type="sldImg"/>
          </p:nvPr>
        </p:nvSpPr>
        <p:spPr/>
      </p:sp>
      <p:sp>
        <p:nvSpPr>
          <p:cNvPr id="1008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Get Top Processes retrieves information such as process status, PID, and the owner of the process from a monitored virtual machine's guest operating system.</a:t>
            </a:r>
            <a:r>
              <a:t/>
            </a:r>
            <a:br/>
            <a:r>
              <a:rPr lang="en-GB" sz="1000" dirty="0">
                <a:solidFill>
                  <a:schemeClr val="tx2"/>
                </a:solidFill>
                <a:latin typeface="Arial" panose="020B0604020202020204" pitchFamily="34" charset="0"/>
                <a:cs typeface="Times New Roman" panose="02020603050405020304" pitchFamily="18" charset="0"/>
              </a:rPr>
              <a:t>This feature provides several capabilities. It fetches top processes from both Windows and Linux guest operating systems. It also supports native process reporting for both Windows and Linux. Additionally, it shows the limit on the number of processes that can be displayed.</a:t>
            </a:r>
            <a:r>
              <a:t/>
            </a:r>
            <a:br/>
            <a:r>
              <a:rPr lang="en-GB" sz="1000" dirty="0">
                <a:solidFill>
                  <a:schemeClr val="tx2"/>
                </a:solidFill>
                <a:latin typeface="Arial" panose="020B0604020202020204" pitchFamily="34" charset="0"/>
                <a:cs typeface="Times New Roman" panose="02020603050405020304" pitchFamily="18" charset="0"/>
              </a:rPr>
              <a:t>The Get Top Processes option requires the correct VMware Tools version on the virtual machine and monitoring to be enabled. One common use case for this action is to find hung processes in the monitored virtual machine's guest operating system.</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Get Top Processes option requires the correct VMware Tools version on the virtual machine and monitoring enabled.</a:t>
            </a:r>
            <a:r>
              <a:t/>
            </a:r>
            <a:br/>
            <a:r>
              <a:rPr lang="en-GB" sz="1000" dirty="0">
                <a:solidFill>
                  <a:schemeClr val="tx2"/>
                </a:solidFill>
                <a:latin typeface="Arial" panose="020B0604020202020204" pitchFamily="34" charset="0"/>
                <a:cs typeface="Times New Roman" panose="02020603050405020304" pitchFamily="18" charset="0"/>
              </a:rPr>
              <a:t>One of the use cases to run the Get Top Processes action is to find the hung process in the monitored VM guest OS.</a:t>
            </a:r>
          </a:p>
        </p:txBody>
      </p:sp>
      <p:sp>
        <p:nvSpPr>
          <p:cNvPr id="10082"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4" name="Slide preview"/>
          <p:cNvSpPr>
            <a:spLocks noGrp="1" noRot="1" noChangeAspect="1"/>
          </p:cNvSpPr>
          <p:nvPr>
            <p:ph type="sldImg"/>
          </p:nvPr>
        </p:nvSpPr>
        <p:spPr/>
      </p:sp>
      <p:sp>
        <p:nvSpPr>
          <p:cNvPr id="1008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view all discovered services, navigate to Workload Operations, then Applications, and then Manage SDMP Services. Expand the virtual machine to see its discovered services.</a:t>
            </a:r>
            <a:r>
              <a:t/>
            </a:r>
            <a:br/>
            <a:r>
              <a:rPr lang="en-GB" sz="1000" dirty="0">
                <a:solidFill>
                  <a:schemeClr val="tx2"/>
                </a:solidFill>
                <a:latin typeface="Arial" panose="020B0604020202020204" pitchFamily="34" charset="0"/>
                <a:cs typeface="Times New Roman" panose="02020603050405020304" pitchFamily="18" charset="0"/>
              </a:rPr>
              <a:t>Management options are available. Accessing the VM Actions allows management of the selected virtual machine. Service monitoring for the selected virtual machine can be activated or deactivated. A password can also be provided for the selected virtual machine for credential-based service discovery.</a:t>
            </a:r>
            <a:r>
              <a:t/>
            </a:r>
            <a:br/>
            <a:r>
              <a:rPr lang="en-GB" sz="1000" dirty="0">
                <a:solidFill>
                  <a:schemeClr val="tx2"/>
                </a:solidFill>
                <a:latin typeface="Arial" panose="020B0604020202020204" pitchFamily="34" charset="0"/>
                <a:cs typeface="Times New Roman" panose="02020603050405020304" pitchFamily="18" charset="0"/>
              </a:rPr>
              <a:t>Service discovery performs searches every 24 hours.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Service discovery searches for services every 24 hours.</a:t>
            </a:r>
          </a:p>
        </p:txBody>
      </p:sp>
      <p:sp>
        <p:nvSpPr>
          <p:cNvPr id="10086"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8" name="Slide preview"/>
          <p:cNvSpPr>
            <a:spLocks noGrp="1" noRot="1" noChangeAspect="1"/>
          </p:cNvSpPr>
          <p:nvPr>
            <p:ph type="sldImg"/>
          </p:nvPr>
        </p:nvSpPr>
        <p:spPr/>
      </p:sp>
      <p:sp>
        <p:nvSpPr>
          <p:cNvPr id="1008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Activating Service Monitoring enables the VCF Operations Service Discovery adapter to provide performance and connectivity metrics for the target service or services. Data collection occurs on a 5-minute cycle.</a:t>
            </a:r>
            <a:r>
              <a:t/>
            </a:r>
            <a:br/>
            <a:r>
              <a:rPr lang="en-GB" sz="1000" dirty="0">
                <a:solidFill>
                  <a:schemeClr val="tx2"/>
                </a:solidFill>
                <a:latin typeface="Arial" panose="020B0604020202020204" pitchFamily="34" charset="0"/>
                <a:cs typeface="Times New Roman" panose="02020603050405020304" pitchFamily="18" charset="0"/>
              </a:rPr>
              <a:t>By default, Service Monitoring is disabled. To activate it, select the target service, click the More Options button, and then select Activate Service Monitoring.</a:t>
            </a:r>
            <a:r>
              <a:t/>
            </a:r>
            <a:br/>
            <a:r>
              <a:rPr lang="en-GB" sz="1000" dirty="0">
                <a:solidFill>
                  <a:schemeClr val="tx2"/>
                </a:solidFill>
                <a:latin typeface="Arial" panose="020B0604020202020204" pitchFamily="34" charset="0"/>
                <a:cs typeface="Times New Roman" panose="02020603050405020304" pitchFamily="18" charset="0"/>
              </a:rPr>
              <a:t>Service monitoring can be deactivated to stop frequent service discovery and service performance metrics calculation.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click </a:t>
            </a:r>
            <a:r>
              <a:rPr lang="en-GB" sz="1000" b="1" dirty="0">
                <a:solidFill>
                  <a:schemeClr val="tx2"/>
                </a:solidFill>
                <a:latin typeface="Arial" panose="020B0604020202020204" pitchFamily="34" charset="0"/>
                <a:cs typeface="Times New Roman" panose="02020603050405020304" pitchFamily="18" charset="0"/>
              </a:rPr>
              <a:t>Deactivate Service Monitoring</a:t>
            </a:r>
            <a:r>
              <a:rPr lang="en-GB" sz="1000" dirty="0">
                <a:solidFill>
                  <a:schemeClr val="tx2"/>
                </a:solidFill>
                <a:latin typeface="Arial" panose="020B0604020202020204" pitchFamily="34" charset="0"/>
                <a:cs typeface="Times New Roman" panose="02020603050405020304" pitchFamily="18" charset="0"/>
              </a:rPr>
              <a:t> to disable frequent service discovery and service performance metrics calculation.</a:t>
            </a:r>
          </a:p>
        </p:txBody>
      </p:sp>
      <p:sp>
        <p:nvSpPr>
          <p:cNvPr id="10090"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2" name="Slide preview"/>
          <p:cNvSpPr>
            <a:spLocks noGrp="1" noRot="1" noChangeAspect="1"/>
          </p:cNvSpPr>
          <p:nvPr>
            <p:ph type="sldImg"/>
          </p:nvPr>
        </p:nvSpPr>
        <p:spPr/>
      </p:sp>
      <p:sp>
        <p:nvSpPr>
          <p:cNvPr id="1009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Once service monitoring is activated, VCF Operations collects and displays service and service types in the virtual machine topology.</a:t>
            </a:r>
            <a:r>
              <a:t/>
            </a:r>
            <a:br/>
            <a:r>
              <a:rPr lang="en-GB" sz="1000" dirty="0">
                <a:solidFill>
                  <a:schemeClr val="tx2"/>
                </a:solidFill>
                <a:latin typeface="Arial" panose="020B0604020202020204" pitchFamily="34" charset="0"/>
                <a:cs typeface="Times New Roman" panose="02020603050405020304" pitchFamily="18" charset="0"/>
              </a:rPr>
              <a:t>The screenshot on the left shows enabling service monitoring for the sa-m01-vcops01 virtual machine. The screenshot on the right shows the services and service types collected and displayed on the virtual machine topology.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In this example:</a:t>
            </a:r>
          </a:p>
          <a:p>
            <a:pPr>
              <a:buFont typeface="Arial" pitchFamily="34" charset="0"/>
              <a:buChar char="•"/>
            </a:pPr>
            <a:r>
              <a:rPr/>
              <a:t>The screenshot on the left shows enabling service monitoring for the </a:t>
            </a:r>
            <a:r>
              <a:rPr lang="en-US" b="1" dirty="0">
                <a:solidFill>
                  <a:srgbClr val="000000"/>
                </a:solidFill>
                <a:latin typeface="Arial" panose="020B0604020202020204" pitchFamily="34" charset="0"/>
                <a:cs typeface="Arial" panose="020B0604020202020204" pitchFamily="34" charset="0"/>
              </a:rPr>
              <a:t>sa-m01-scops01</a:t>
            </a:r>
            <a:r>
              <a:rPr/>
              <a:t> VM.</a:t>
            </a:r>
          </a:p>
          <a:p>
            <a:pPr>
              <a:buFont typeface="Arial" pitchFamily="34" charset="0"/>
              <a:buChar char="•"/>
            </a:pPr>
            <a:r>
              <a:rPr/>
              <a:t>The screenshot on the right shows the services and service types are collected and displayed on the VM topology.</a:t>
            </a:r>
          </a:p>
        </p:txBody>
      </p:sp>
      <p:sp>
        <p:nvSpPr>
          <p:cNvPr id="10094"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 name="Slide preview"/>
          <p:cNvSpPr>
            <a:spLocks noGrp="1" noRot="1" noChangeAspect="1"/>
          </p:cNvSpPr>
          <p:nvPr>
            <p:ph type="sldImg"/>
          </p:nvPr>
        </p:nvSpPr>
        <p:spPr/>
      </p:sp>
      <p:sp>
        <p:nvSpPr>
          <p:cNvPr id="1009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When service discovery is activated, VCF Operations discovers and collects service-related metrics from eligible virtual machines. These include virtual machine metrics, service summary metrics, service performance metrics, and service type metrics.</a:t>
            </a:r>
            <a:r>
              <a:t/>
            </a:r>
            <a:br/>
            <a:r>
              <a:rPr lang="en-GB" sz="1000" dirty="0">
                <a:solidFill>
                  <a:schemeClr val="tx2"/>
                </a:solidFill>
                <a:latin typeface="Arial" panose="020B0604020202020204" pitchFamily="34" charset="0"/>
                <a:cs typeface="Times New Roman" panose="02020603050405020304" pitchFamily="18" charset="0"/>
              </a:rPr>
              <a:t>VCF Operations also discovers CPU and memory metrics for discovered services.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98"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0" name="Slide preview"/>
          <p:cNvSpPr>
            <a:spLocks noGrp="1" noRot="1" noChangeAspect="1"/>
          </p:cNvSpPr>
          <p:nvPr>
            <p:ph type="sldImg"/>
          </p:nvPr>
        </p:nvSpPr>
        <p:spPr/>
      </p:sp>
      <p:sp>
        <p:nvSpPr>
          <p:cNvPr id="1010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Service discovery uncovers several Guest OS Service metrics for virtual machines. These include the total number of services, the number of user-defined services, the number of out-of-the-box services, the number of outgoing connections, and the number of incoming connections.</a:t>
            </a:r>
            <a:r>
              <a:t/>
            </a:r>
            <a:br/>
            <a:r>
              <a:rPr lang="en-GB" sz="1000" dirty="0">
                <a:solidFill>
                  <a:schemeClr val="tx2"/>
                </a:solidFill>
                <a:latin typeface="Arial" panose="020B0604020202020204" pitchFamily="34" charset="0"/>
                <a:cs typeface="Times New Roman" panose="02020603050405020304" pitchFamily="18" charset="0"/>
              </a:rPr>
              <a:t>Guest OS Services Total Number of Services refers to the combined count of out-of-the-box and user-defined services discovered within the virtual machine.</a:t>
            </a:r>
            <a:r>
              <a:t/>
            </a:r>
            <a:br/>
            <a:r>
              <a:rPr lang="en-GB" sz="1000" dirty="0">
                <a:solidFill>
                  <a:schemeClr val="tx2"/>
                </a:solidFill>
                <a:latin typeface="Arial" panose="020B0604020202020204" pitchFamily="34" charset="0"/>
                <a:cs typeface="Times New Roman" panose="02020603050405020304" pitchFamily="18" charset="0"/>
              </a:rPr>
              <a:t>Guest OS Services User Defined Services represents the count of user-defined services discovered in the virtual machine.</a:t>
            </a:r>
            <a:r>
              <a:t/>
            </a:r>
            <a:br/>
            <a:r>
              <a:rPr lang="en-GB" sz="1000" dirty="0">
                <a:solidFill>
                  <a:schemeClr val="tx2"/>
                </a:solidFill>
                <a:latin typeface="Arial" panose="020B0604020202020204" pitchFamily="34" charset="0"/>
                <a:cs typeface="Times New Roman" panose="02020603050405020304" pitchFamily="18" charset="0"/>
              </a:rPr>
              <a:t>Guest OS Services Number of OOTB Services indicates the count of out-of-the-box services discovered in the virtual machine.</a:t>
            </a:r>
            <a:r>
              <a:t/>
            </a:r>
            <a:br/>
            <a:r>
              <a:rPr lang="en-GB" sz="1000" dirty="0">
                <a:solidFill>
                  <a:schemeClr val="tx2"/>
                </a:solidFill>
                <a:latin typeface="Arial" panose="020B0604020202020204" pitchFamily="34" charset="0"/>
                <a:cs typeface="Times New Roman" panose="02020603050405020304" pitchFamily="18" charset="0"/>
              </a:rPr>
              <a:t>Guest OS Services Number of Outgoing Connections refers to the outgoing connection counts from the discovered services.</a:t>
            </a:r>
            <a:r>
              <a:t/>
            </a:r>
            <a:br/>
            <a:r>
              <a:rPr lang="en-GB" sz="1000" dirty="0">
                <a:solidFill>
                  <a:schemeClr val="tx2"/>
                </a:solidFill>
                <a:latin typeface="Arial" panose="020B0604020202020204" pitchFamily="34" charset="0"/>
                <a:cs typeface="Times New Roman" panose="02020603050405020304" pitchFamily="18" charset="0"/>
              </a:rPr>
              <a:t>Guest OS Services Number of Incoming Connections indicates the incoming connection counts to the discovered services.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Metric descriptions:</a:t>
            </a:r>
          </a:p>
          <a:p>
            <a:pPr>
              <a:buFont typeface="Arial" pitchFamily="34" charset="0"/>
              <a:buChar char="•"/>
            </a:pPr>
            <a:r>
              <a:rPr/>
              <a:t>Guest OS Services|Total Number of Services: Number of out-of-the-box and user-defined services discovered in the VM.</a:t>
            </a:r>
          </a:p>
          <a:p>
            <a:pPr>
              <a:buFont typeface="Arial" pitchFamily="34" charset="0"/>
              <a:buChar char="•"/>
            </a:pPr>
            <a:r>
              <a:rPr/>
              <a:t>Guest OS Services|Number of User Defined Services: Number of user-defined services discovered in the VM.</a:t>
            </a:r>
          </a:p>
          <a:p>
            <a:pPr>
              <a:buFont typeface="Arial" pitchFamily="34" charset="0"/>
              <a:buChar char="•"/>
            </a:pPr>
            <a:r>
              <a:rPr/>
              <a:t>Guest OS Services|Number of OOTB Services: Number of out-of-the-box services discovered in the VM.</a:t>
            </a:r>
          </a:p>
          <a:p>
            <a:pPr>
              <a:buFont typeface="Arial" pitchFamily="34" charset="0"/>
              <a:buChar char="•"/>
            </a:pPr>
            <a:r>
              <a:rPr/>
              <a:t>Guest OS Services|Number of Outgoing Connections: Number of outgoing connection counts from the discovered services.</a:t>
            </a:r>
          </a:p>
          <a:p>
            <a:pPr>
              <a:buFont typeface="Arial" pitchFamily="34" charset="0"/>
              <a:buChar char="•"/>
            </a:pPr>
            <a:r>
              <a:rPr/>
              <a:t>Guest OS Services|Number of Incoming Connections: Number of incoming connection counts to the discovered services.</a:t>
            </a:r>
          </a:p>
        </p:txBody>
      </p:sp>
      <p:sp>
        <p:nvSpPr>
          <p:cNvPr id="10102"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4" name="Slide preview"/>
          <p:cNvSpPr>
            <a:spLocks noGrp="1" noRot="1" noChangeAspect="1"/>
          </p:cNvSpPr>
          <p:nvPr>
            <p:ph type="sldImg"/>
          </p:nvPr>
        </p:nvSpPr>
        <p:spPr/>
      </p:sp>
      <p:sp>
        <p:nvSpPr>
          <p:cNvPr id="1010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Service Discovery provides additional summary metrics for virtual machines. These include the incoming connections count, which is the number of incoming connections. The outgoing connections count represents the number of outgoing connections. The total connections count is the number of incoming and outgoing connections combined. Lastly, the PID represents the process ID.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06"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8" name="Slide preview"/>
          <p:cNvSpPr>
            <a:spLocks noGrp="1" noRot="1" noChangeAspect="1"/>
          </p:cNvSpPr>
          <p:nvPr>
            <p:ph type="sldImg"/>
          </p:nvPr>
        </p:nvSpPr>
        <p:spPr/>
      </p:sp>
      <p:sp>
        <p:nvSpPr>
          <p:cNvPr id="1010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Service Discovery provides additional performance metrics for services found on target virtual machines.</a:t>
            </a:r>
            <a:r>
              <a:t/>
            </a:r>
            <a:br/>
            <a:r>
              <a:rPr lang="en-GB" sz="1000" dirty="0">
                <a:solidFill>
                  <a:schemeClr val="tx2"/>
                </a:solidFill>
                <a:latin typeface="Arial" panose="020B0604020202020204" pitchFamily="34" charset="0"/>
                <a:cs typeface="Times New Roman" panose="02020603050405020304" pitchFamily="18" charset="0"/>
              </a:rPr>
              <a:t>These metrics include CPU usage, measured in percentage. Memory usage is another metric, recorded in KB. IO Read Throughput is measured in KBps, indicating the rate of data read operations. Similarly, IO Write Throughput is also measured in KBps, showing the rate of data write operations.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10"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8" name="Slide preview"/>
          <p:cNvSpPr>
            <a:spLocks noGrp="1" noRot="1" noChangeAspect="1"/>
          </p:cNvSpPr>
          <p:nvPr>
            <p:ph type="sldImg"/>
          </p:nvPr>
        </p:nvSpPr>
        <p:spPr/>
      </p:sp>
      <p:sp>
        <p:nvSpPr>
          <p:cNvPr id="10009" name="Notes"/>
          <p:cNvSpPr>
            <a:spLocks noGrp="1"/>
          </p:cNvSpPr>
          <p:nvPr>
            <p:ph type="body" idx="1"/>
          </p:nvPr>
        </p:nvSpPr>
        <p:spPr/>
        <p:txBody>
          <a:bodyPr wrap="square" rtlCol="0"/>
          <a:lstStyle/>
          <a:p>
            <a:pPr marL="0" indent="0">
              <a:buNone/>
            </a:pPr>
            <a:endParaRPr/>
          </a:p>
        </p:txBody>
      </p:sp>
      <p:sp>
        <p:nvSpPr>
          <p:cNvPr id="10010"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2" name="Slide preview"/>
          <p:cNvSpPr>
            <a:spLocks noGrp="1" noRot="1" noChangeAspect="1"/>
          </p:cNvSpPr>
          <p:nvPr>
            <p:ph type="sldImg"/>
          </p:nvPr>
        </p:nvSpPr>
        <p:spPr/>
      </p:sp>
      <p:sp>
        <p:nvSpPr>
          <p:cNvPr id="1011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Service Discovery can uncover a Service Type metric, which is the Number of Instances. This metric records how many instances of a particular service type exist.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14"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5" name="Slide preview"/>
          <p:cNvSpPr>
            <a:spLocks noGrp="1" noRot="1" noChangeAspect="1"/>
          </p:cNvSpPr>
          <p:nvPr>
            <p:ph type="sldImg"/>
          </p:nvPr>
        </p:nvSpPr>
        <p:spPr/>
      </p:sp>
      <p:sp>
        <p:nvSpPr>
          <p:cNvPr id="10116" name="Notes"/>
          <p:cNvSpPr>
            <a:spLocks noGrp="1"/>
          </p:cNvSpPr>
          <p:nvPr>
            <p:ph type="body" idx="1"/>
          </p:nvPr>
        </p:nvSpPr>
        <p:spPr/>
        <p:txBody>
          <a:bodyPr wrap="square" rtlCol="0"/>
          <a:lstStyle/>
          <a:p>
            <a:pPr marL="0" indent="0">
              <a:buNone/>
            </a:pPr>
            <a:endParaRPr/>
          </a:p>
        </p:txBody>
      </p:sp>
      <p:sp>
        <p:nvSpPr>
          <p:cNvPr id="10117"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9" name="Slide preview"/>
          <p:cNvSpPr>
            <a:spLocks noGrp="1" noRot="1" noChangeAspect="1"/>
          </p:cNvSpPr>
          <p:nvPr>
            <p:ph type="sldImg"/>
          </p:nvPr>
        </p:nvSpPr>
        <p:spPr/>
      </p:sp>
      <p:sp>
        <p:nvSpPr>
          <p:cNvPr id="10120" name="Notes"/>
          <p:cNvSpPr>
            <a:spLocks noGrp="1"/>
          </p:cNvSpPr>
          <p:nvPr>
            <p:ph type="body" idx="1"/>
          </p:nvPr>
        </p:nvSpPr>
        <p:spPr/>
        <p:txBody>
          <a:bodyPr wrap="square" rtlCol="0"/>
          <a:lstStyle/>
          <a:p>
            <a:pPr marL="0" indent="0">
              <a:buNone/>
            </a:pPr>
            <a:endParaRPr/>
          </a:p>
        </p:txBody>
      </p:sp>
      <p:sp>
        <p:nvSpPr>
          <p:cNvPr id="10121" name="Slide number"/>
          <p:cNvSpPr>
            <a:spLocks noGrp="1"/>
          </p:cNvSpPr>
          <p:nvPr>
            <p:ph type="sldNum" sz="quarter" idx="10"/>
          </p:nvPr>
        </p:nvSpPr>
        <p:spPr/>
        <p:txBody>
          <a:bodyPr/>
          <a:lstStyle/>
          <a:p>
            <a:fld id="{C18812F0-6685-476B-B832-AFB48F091983}" type="slidenum">
              <a:t>35</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2" name="Slide preview"/>
          <p:cNvSpPr>
            <a:spLocks noGrp="1" noRot="1" noChangeAspect="1"/>
          </p:cNvSpPr>
          <p:nvPr>
            <p:ph type="sldImg"/>
          </p:nvPr>
        </p:nvSpPr>
        <p:spPr/>
      </p:sp>
      <p:sp>
        <p:nvSpPr>
          <p:cNvPr id="10123" name="Notes"/>
          <p:cNvSpPr>
            <a:spLocks noGrp="1"/>
          </p:cNvSpPr>
          <p:nvPr>
            <p:ph type="body" idx="1"/>
          </p:nvPr>
        </p:nvSpPr>
        <p:spPr/>
        <p:txBody>
          <a:bodyPr wrap="square" rtlCol="0"/>
          <a:lstStyle/>
          <a:p>
            <a:pPr marL="0" indent="0">
              <a:buNone/>
            </a:pPr>
            <a:endParaRPr/>
          </a:p>
        </p:txBody>
      </p:sp>
      <p:sp>
        <p:nvSpPr>
          <p:cNvPr id="10124"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6" name="Slide preview"/>
          <p:cNvSpPr>
            <a:spLocks noGrp="1" noRot="1" noChangeAspect="1"/>
          </p:cNvSpPr>
          <p:nvPr>
            <p:ph type="sldImg"/>
          </p:nvPr>
        </p:nvSpPr>
        <p:spPr/>
      </p:sp>
      <p:sp>
        <p:nvSpPr>
          <p:cNvPr id="1012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monitor applications with VCF Operations, the prerequisites must be completed, and the Telegraf agent installed.</a:t>
            </a:r>
            <a:r>
              <a:t/>
            </a:r>
            <a:br/>
            <a:r>
              <a:rPr lang="en-GB" sz="1000" dirty="0">
                <a:solidFill>
                  <a:schemeClr val="tx2"/>
                </a:solidFill>
                <a:latin typeface="Arial" panose="020B0604020202020204" pitchFamily="34" charset="0"/>
                <a:cs typeface="Times New Roman" panose="02020603050405020304" pitchFamily="18" charset="0"/>
              </a:rPr>
              <a:t>First, ensure at least one cloud proxy is configured. Next, ensure a vCenter instance and account are configured in VCF Operations. After that, confirm all other prerequisites have been met.</a:t>
            </a:r>
            <a:r>
              <a:t/>
            </a:r>
            <a:br/>
            <a:r>
              <a:rPr lang="en-GB" sz="1000" dirty="0">
                <a:solidFill>
                  <a:schemeClr val="tx2"/>
                </a:solidFill>
                <a:latin typeface="Arial" panose="020B0604020202020204" pitchFamily="34" charset="0"/>
                <a:cs typeface="Times New Roman" panose="02020603050405020304" pitchFamily="18" charset="0"/>
              </a:rPr>
              <a:t>Then, enable service discovery and application monitoring. This involves installing the Telegraf agent on selected target machines. It also involves enabling Service Discovery for a domain.</a:t>
            </a:r>
            <a:r>
              <a:t/>
            </a:r>
            <a:br/>
            <a:r>
              <a:rPr lang="en-GB" sz="1000" dirty="0">
                <a:solidFill>
                  <a:schemeClr val="tx2"/>
                </a:solidFill>
                <a:latin typeface="Arial" panose="020B0604020202020204" pitchFamily="34" charset="0"/>
                <a:cs typeface="Times New Roman" panose="02020603050405020304" pitchFamily="18" charset="0"/>
              </a:rPr>
              <a:t>Finally, activate application services on Telegraf agent-running virtual machines, or activate service monitoring on Service Discovery-enabled virtual machines. Then, view the summary of application services and operating systems discovered in VCF Operations.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a:buFont typeface="+mj-lt"/>
              <a:buAutoNum type="arabicPeriod"/>
            </a:pPr>
            <a:r>
              <a:rPr/>
              <a:t>Ensure at least one cloud proxy is configured.</a:t>
            </a:r>
          </a:p>
          <a:p>
            <a:pPr>
              <a:buFont typeface="+mj-lt"/>
              <a:buAutoNum type="arabicPeriod" startAt="2"/>
            </a:pPr>
            <a:r>
              <a:rPr/>
              <a:t>Ensure a vCenter instance and account is configured in VCF Operations.</a:t>
            </a:r>
          </a:p>
          <a:p>
            <a:pPr>
              <a:buFont typeface="+mj-lt"/>
              <a:buAutoNum type="arabicPeriod" startAt="3"/>
            </a:pPr>
            <a:r>
              <a:rPr/>
              <a:t>Ensure the prerequisites have been met.</a:t>
            </a:r>
          </a:p>
          <a:p>
            <a:pPr>
              <a:buFont typeface="+mj-lt"/>
              <a:buAutoNum type="arabicPeriod" startAt="4"/>
            </a:pPr>
            <a:r>
              <a:rPr/>
              <a:t>Enable service discovery and application monitoring:</a:t>
            </a:r>
          </a:p>
          <a:p>
            <a:pPr lvl="1">
              <a:buFont typeface="+mj-lt"/>
              <a:buAutoNum type="alphaLcPeriod"/>
            </a:pPr>
            <a:r>
              <a:rPr/>
              <a:t>Install Telegraf agent on selected target machine(s).</a:t>
            </a:r>
          </a:p>
          <a:p>
            <a:pPr lvl="1">
              <a:buFont typeface="+mj-lt"/>
              <a:buAutoNum type="alphaLcPeriod" startAt="2"/>
            </a:pPr>
            <a:r>
              <a:rPr/>
              <a:t>Enable Service Discovery for a domain.</a:t>
            </a:r>
          </a:p>
          <a:p>
            <a:pPr>
              <a:buFont typeface="+mj-lt"/>
              <a:buAutoNum type="arabicPeriod" startAt="5"/>
            </a:pPr>
            <a:r>
              <a:rPr/>
              <a:t>Activate application service(s) on Telegraf agent-running VM(s) / Activate service monitoring on Service Discovery-enabled VM(s).</a:t>
            </a:r>
          </a:p>
          <a:p>
            <a:pPr>
              <a:buFont typeface="+mj-lt"/>
              <a:buAutoNum type="arabicPeriod" startAt="6"/>
            </a:pPr>
            <a:r>
              <a:rPr/>
              <a:t>View the summary of application services and operating systems discovered in VCF Operations.</a:t>
            </a:r>
          </a:p>
        </p:txBody>
      </p:sp>
      <p:sp>
        <p:nvSpPr>
          <p:cNvPr id="10128" name="Slide number"/>
          <p:cNvSpPr>
            <a:spLocks noGrp="1"/>
          </p:cNvSpPr>
          <p:nvPr>
            <p:ph type="sldNum" sz="quarter" idx="10"/>
          </p:nvPr>
        </p:nvSpPr>
        <p:spPr/>
        <p:txBody>
          <a:bodyPr/>
          <a:lstStyle/>
          <a:p>
            <a:fld id="{C18812F0-6685-476B-B832-AFB48F091983}" type="slidenum">
              <a:t>37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0" name="Slide preview"/>
          <p:cNvSpPr>
            <a:spLocks noGrp="1" noRot="1" noChangeAspect="1"/>
          </p:cNvSpPr>
          <p:nvPr>
            <p:ph type="sldImg"/>
          </p:nvPr>
        </p:nvSpPr>
        <p:spPr/>
      </p:sp>
      <p:sp>
        <p:nvSpPr>
          <p:cNvPr id="1013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Telegraf agents can be installed on virtual machines. This process requires selecting a target virtual machine or a custom group of virtual machines. An associated user account credential must also be provided. The agent installation is then deployed to the virtual machine.</a:t>
            </a:r>
            <a:r>
              <a:t/>
            </a:r>
            <a:br/>
            <a:r>
              <a:rPr lang="en-GB" sz="1000" dirty="0">
                <a:solidFill>
                  <a:schemeClr val="tx2"/>
                </a:solidFill>
                <a:latin typeface="Arial" panose="020B0604020202020204" pitchFamily="34" charset="0"/>
                <a:cs typeface="Times New Roman" panose="02020603050405020304" pitchFamily="18" charset="0"/>
              </a:rPr>
              <a:t>When installing a Telegraf agent, ensure the target virtual machines are reachable. Communication between the cloud proxy and target virtual machines is necessary. Target machines must be accessible via IP and FQDN on port 443, using HTTPS. Target machines must also be able to reach ports 443, 4505, and 4506 on the cloud proxy or the virtual IP of the application monitoring high availability activated collector group.</a:t>
            </a:r>
            <a:r>
              <a:t/>
            </a:r>
            <a:br/>
            <a:r>
              <a:rPr lang="en-GB" sz="1000" dirty="0">
                <a:solidFill>
                  <a:schemeClr val="tx2"/>
                </a:solidFill>
                <a:latin typeface="Arial" panose="020B0604020202020204" pitchFamily="34" charset="0"/>
                <a:cs typeface="Times New Roman" panose="02020603050405020304" pitchFamily="18" charset="0"/>
              </a:rPr>
              <a:t>If deploying to a highly available collector group, ensure the cloud proxies are functioning properly. The Cloud Proxy appliance should be deployed in the same vCenter instance as the virtual machines to be monitored. Multiple cloud proxies can be deployed.</a:t>
            </a:r>
            <a:r>
              <a:t/>
            </a:r>
            <a:br/>
            <a:r>
              <a:rPr lang="en-GB" sz="1000" dirty="0">
                <a:solidFill>
                  <a:schemeClr val="tx2"/>
                </a:solidFill>
                <a:latin typeface="Arial" panose="020B0604020202020204" pitchFamily="34" charset="0"/>
                <a:cs typeface="Times New Roman" panose="02020603050405020304" pitchFamily="18" charset="0"/>
              </a:rPr>
              <a:t>Verify that the prerequisites for user permissions and network communications are met. This includes the ESX instance hosting the virtual machines having HTTPS/443 access to the collector node where the service discovery adapter instance is configured. The system clocks of the VCF Operations nodes, vCenter, and virtual machines must be synchronized. Required commands and utilities must be enabled on target virtual machines. For credential-based service discovery, user permissions must be correctly configured.</a:t>
            </a:r>
            <a:r>
              <a:t/>
            </a:r>
            <a:br/>
            <a:r>
              <a:rPr lang="en-GB" sz="1000" dirty="0">
                <a:solidFill>
                  <a:schemeClr val="tx2"/>
                </a:solidFill>
                <a:latin typeface="Arial" panose="020B0604020202020204" pitchFamily="34" charset="0"/>
                <a:cs typeface="Times New Roman" panose="02020603050405020304" pitchFamily="18" charset="0"/>
              </a:rPr>
              <a:t>After successful installation, the Telegraf agent collects metrics from the virtual machine. These metrics are displayed in VCF Operations.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To collect OS and application services from a target VM, the Telegraf agent must be installed on the target VM. To install Telegraf agent, navigate to </a:t>
            </a:r>
            <a:r>
              <a:rPr lang="en-US" sz="1000" b="1" dirty="0">
                <a:solidFill>
                  <a:srgbClr val="000000"/>
                </a:solidFill>
                <a:latin typeface="Arial" panose="020B0604020202020204" pitchFamily="34" charset="0"/>
                <a:cs typeface="Arial" panose="020B0604020202020204" pitchFamily="34" charset="0"/>
              </a:rPr>
              <a:t>Workload Operations &gt; Applications &gt; Manage Telegraf Agents</a:t>
            </a:r>
            <a:r>
              <a:rPr lang="en-GB" sz="1000" dirty="0">
                <a:solidFill>
                  <a:schemeClr val="tx2"/>
                </a:solidFill>
                <a:latin typeface="Arial" panose="020B0604020202020204" pitchFamily="34" charset="0"/>
                <a:cs typeface="Times New Roman" panose="02020603050405020304" pitchFamily="18" charset="0"/>
              </a:rPr>
              <a:t>, then select the target VM(s) and select </a:t>
            </a:r>
            <a:r>
              <a:rPr lang="en-US" sz="1000" b="1" dirty="0">
                <a:solidFill>
                  <a:srgbClr val="000000"/>
                </a:solidFill>
                <a:latin typeface="Arial" panose="020B0604020202020204" pitchFamily="34" charset="0"/>
                <a:cs typeface="Arial" panose="020B0604020202020204" pitchFamily="34" charset="0"/>
              </a:rPr>
              <a:t>Agent Actions &gt; Install</a:t>
            </a:r>
            <a:r>
              <a:rPr lang="en-GB" sz="1000" dirty="0">
                <a:solidFill>
                  <a:schemeClr val="tx2"/>
                </a:solidFill>
                <a:latin typeface="Arial" panose="020B0604020202020204" pitchFamily="34" charset="0"/>
                <a:cs typeface="Times New Roman" panose="02020603050405020304" pitchFamily="18" charset="0"/>
              </a:rPr>
              <a:t>.</a:t>
            </a:r>
          </a:p>
          <a:p>
            <a:pPr marL="0" indent="0">
              <a:buNone/>
            </a:pPr>
            <a:r>
              <a:rPr lang="en-GB" sz="1000" dirty="0">
                <a:solidFill>
                  <a:schemeClr val="tx2"/>
                </a:solidFill>
                <a:latin typeface="Arial" panose="020B0604020202020204" pitchFamily="34" charset="0"/>
                <a:cs typeface="Times New Roman" panose="02020603050405020304" pitchFamily="18" charset="0"/>
              </a:rPr>
              <a:t>In your environment, you may have multiple cloud proxies and may use multiple cloud proxies for high availability, this setup is called a Collector Group (or sometimes Cloud Proxy group). When high availability is enabled for a collector group, in case a member is down, the other member(s) of the high availability group will continue to monitor. To configure a cloud proxy group for high availability, navigate to </a:t>
            </a:r>
            <a:r>
              <a:rPr lang="en-US" sz="1000" b="1" dirty="0">
                <a:solidFill>
                  <a:srgbClr val="000000"/>
                </a:solidFill>
                <a:latin typeface="Arial" panose="020B0604020202020204" pitchFamily="34" charset="0"/>
                <a:cs typeface="Arial" panose="020B0604020202020204" pitchFamily="34" charset="0"/>
              </a:rPr>
              <a:t>Administrations &gt; Cloud Proxies &gt; Collector Groups</a:t>
            </a:r>
            <a:r>
              <a:rPr lang="en-GB" sz="1000" dirty="0">
                <a:solidFill>
                  <a:schemeClr val="tx2"/>
                </a:solidFill>
                <a:latin typeface="Arial" panose="020B0604020202020204" pitchFamily="34" charset="0"/>
                <a:cs typeface="Times New Roman" panose="02020603050405020304" pitchFamily="18" charset="0"/>
              </a:rPr>
              <a:t>, and click </a:t>
            </a:r>
            <a:r>
              <a:rPr lang="en-US" sz="1000" b="1" dirty="0">
                <a:solidFill>
                  <a:srgbClr val="000000"/>
                </a:solidFill>
                <a:latin typeface="Arial" panose="020B0604020202020204" pitchFamily="34" charset="0"/>
                <a:cs typeface="Arial" panose="020B0604020202020204" pitchFamily="34" charset="0"/>
              </a:rPr>
              <a:t>Add</a:t>
            </a:r>
            <a:r>
              <a:rPr lang="en-GB" sz="1000" dirty="0">
                <a:solidFill>
                  <a:schemeClr val="tx2"/>
                </a:solidFill>
                <a:latin typeface="Arial" panose="020B0604020202020204" pitchFamily="34" charset="0"/>
                <a:cs typeface="Times New Roman" panose="02020603050405020304" pitchFamily="18" charset="0"/>
              </a:rPr>
              <a:t>. You need to select the </a:t>
            </a:r>
            <a:r>
              <a:rPr lang="en-US" sz="1000" b="1" dirty="0">
                <a:solidFill>
                  <a:srgbClr val="000000"/>
                </a:solidFill>
                <a:latin typeface="Arial" panose="020B0604020202020204" pitchFamily="34" charset="0"/>
                <a:cs typeface="Arial" panose="020B0604020202020204" pitchFamily="34" charset="0"/>
              </a:rPr>
              <a:t>Activate for High-Availability</a:t>
            </a:r>
            <a:r>
              <a:rPr lang="en-GB" sz="1000" dirty="0">
                <a:solidFill>
                  <a:schemeClr val="tx2"/>
                </a:solidFill>
                <a:latin typeface="Arial" panose="020B0604020202020204" pitchFamily="34" charset="0"/>
                <a:cs typeface="Times New Roman" panose="02020603050405020304" pitchFamily="18" charset="0"/>
              </a:rPr>
              <a:t>, enter a </a:t>
            </a:r>
            <a:r>
              <a:rPr lang="en-US" sz="1000" b="1" dirty="0">
                <a:solidFill>
                  <a:srgbClr val="000000"/>
                </a:solidFill>
                <a:latin typeface="Arial" panose="020B0604020202020204" pitchFamily="34" charset="0"/>
                <a:cs typeface="Arial" panose="020B0604020202020204" pitchFamily="34" charset="0"/>
              </a:rPr>
              <a:t>Virtual IP</a:t>
            </a:r>
            <a:r>
              <a:rPr lang="en-GB" sz="1000" dirty="0">
                <a:solidFill>
                  <a:schemeClr val="tx2"/>
                </a:solidFill>
                <a:latin typeface="Arial" panose="020B0604020202020204" pitchFamily="34" charset="0"/>
                <a:cs typeface="Times New Roman" panose="02020603050405020304" pitchFamily="18" charset="0"/>
              </a:rPr>
              <a:t> for this collector group, and select the group members (cloud proxies).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In the Telegraf agent installation wizard, you will be prompted to select a cloud proxy or a cloud proxy (collector) group:</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Cloud Proxy Groups, with High-Availability</a:t>
            </a:r>
            <a:r>
              <a:rPr/>
              <a:t>: choose the Collector Group you would like to use for Telegraf agent connections.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Cloud Proxies, without High-Availability</a:t>
            </a:r>
            <a:r>
              <a:rPr/>
              <a:t>: choose a single cloud proxy for Telegraf agent connections.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Alternatively, you can install Telegraf agents on VMs using scripts. For detailed instructions, please see the following technical documentations:</a:t>
            </a:r>
          </a:p>
          <a:p>
            <a:pPr>
              <a:buFont typeface="Arial" pitchFamily="34" charset="0"/>
              <a:buChar char="•"/>
            </a:pPr>
            <a:r>
              <a:rPr/>
              <a:t>For Linux: </a:t>
            </a:r>
            <a:r>
              <a:rPr>
                <a:hlinkClick r:id="rId3"/>
              </a:rPr>
              <a:t>https://techdocs.broadcom.com/us/en/vmware-cis/vcf/vcf-9-0-and-later/9-0/workload-monitoring-and-observability/os-and-application-monitoring/steps-to-monitor-your-applications/install-and-uninstall-an-agent/install-uninstall-an-agent-using-a-script-on-linux-platforms-onprem.html</a:t>
            </a:r>
          </a:p>
          <a:p>
            <a:pPr>
              <a:buFont typeface="Arial" pitchFamily="34" charset="0"/>
              <a:buChar char="•"/>
            </a:pPr>
            <a:r>
              <a:rPr/>
              <a:t>For Windows: </a:t>
            </a:r>
            <a:r>
              <a:rPr>
                <a:hlinkClick r:id="rId4"/>
              </a:rPr>
              <a:t>https://techdocs.broadcom.com/us/en/vmware-cis/vcf/vcf-9-0-and-later/9-0/workload-monitoring-and-observability/os-and-application-monitoring/steps-to-monitor-your-applications/install-and-uninstall-an-agent/install-uninstall-an-agent-using-a-script-on-windows-platforms-onprem.html</a:t>
            </a:r>
          </a:p>
        </p:txBody>
      </p:sp>
      <p:sp>
        <p:nvSpPr>
          <p:cNvPr id="10132" name="Slide number"/>
          <p:cNvSpPr>
            <a:spLocks noGrp="1"/>
          </p:cNvSpPr>
          <p:nvPr>
            <p:ph type="sldNum" sz="quarter" idx="10"/>
          </p:nvPr>
        </p:nvSpPr>
        <p:spPr/>
        <p:txBody>
          <a:bodyPr/>
          <a:lstStyle/>
          <a:p>
            <a:fld id="{C18812F0-6685-476B-B832-AFB48F091983}" type="slidenum">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4" name="Slide preview"/>
          <p:cNvSpPr>
            <a:spLocks noGrp="1" noRot="1" noChangeAspect="1"/>
          </p:cNvSpPr>
          <p:nvPr>
            <p:ph type="sldImg"/>
          </p:nvPr>
        </p:nvSpPr>
        <p:spPr/>
      </p:sp>
      <p:sp>
        <p:nvSpPr>
          <p:cNvPr id="1013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view available agent management options, first select a Telegraf agent-installed virtual machine, then click Agent Actions or the vertical ellipsis.</a:t>
            </a:r>
            <a:r>
              <a:t/>
            </a:r>
            <a:br/>
            <a:r>
              <a:rPr lang="en-GB" sz="1000" dirty="0">
                <a:solidFill>
                  <a:schemeClr val="tx2"/>
                </a:solidFill>
                <a:latin typeface="Arial" panose="020B0604020202020204" pitchFamily="34" charset="0"/>
                <a:cs typeface="Times New Roman" panose="02020603050405020304" pitchFamily="18" charset="0"/>
              </a:rPr>
              <a:t>Additional management actions include installing, uninstalling, updating, stopping, and starting agents.</a:t>
            </a:r>
            <a:r>
              <a:t/>
            </a:r>
            <a:br/>
            <a:r>
              <a:rPr lang="en-GB" sz="1000" dirty="0">
                <a:solidFill>
                  <a:schemeClr val="tx2"/>
                </a:solidFill>
                <a:latin typeface="Arial" panose="020B0604020202020204" pitchFamily="34" charset="0"/>
                <a:cs typeface="Times New Roman" panose="02020603050405020304" pitchFamily="18" charset="0"/>
              </a:rPr>
              <a:t>The filter options can be used to view only virtual machines that meet defined criteria.</a:t>
            </a:r>
            <a:r>
              <a:t/>
            </a:r>
            <a:br/>
            <a:r>
              <a:rPr lang="en-GB" sz="1000" dirty="0">
                <a:solidFill>
                  <a:schemeClr val="tx2"/>
                </a:solidFill>
                <a:latin typeface="Arial" panose="020B0604020202020204" pitchFamily="34" charset="0"/>
                <a:cs typeface="Times New Roman" panose="02020603050405020304" pitchFamily="18" charset="0"/>
              </a:rPr>
              <a:t>Uninstalling removes the Telegraf agent from the selected virtual machine. Updating upgrades the Telegraf agent on the selected virtual machine to a newer version. Stopping temporarily suspends sending application service metrics to VCF Operations, which can be useful during maintenance. Starting resumes sending application service metrics to VCF Operations. Activating service initiates application service monitoring and metric sending for discovered application services.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Uninstall</a:t>
            </a:r>
            <a:r>
              <a:rPr/>
              <a:t>: to uninstall Telegraf agent from the selected VM.</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Update</a:t>
            </a:r>
            <a:r>
              <a:rPr/>
              <a:t>: to update the Telegraf agent on the selected VM to a higher version.</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Stop</a:t>
            </a:r>
            <a:r>
              <a:rPr/>
              <a:t>: to stop sending application service metrics to VCF Operations.</a:t>
            </a:r>
          </a:p>
          <a:p>
            <a:pPr lvl="0">
              <a:buFont typeface="Arial" pitchFamily="34" charset="0"/>
              <a:buChar char=" "/>
            </a:pPr>
            <a:r>
              <a:rPr/>
              <a:t>For example, during the maintenance window, you can use Stop to temporarily stop metric sending.</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Start</a:t>
            </a:r>
            <a:r>
              <a:rPr/>
              <a:t>: to restart sending application service metrics to VCF Operations.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Activate Service</a:t>
            </a:r>
            <a:r>
              <a:rPr/>
              <a:t>: to activate application service monitoring and metric sending for discovered application service(s).</a:t>
            </a:r>
          </a:p>
        </p:txBody>
      </p:sp>
      <p:sp>
        <p:nvSpPr>
          <p:cNvPr id="10136"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 name="Slide preview"/>
          <p:cNvSpPr>
            <a:spLocks noGrp="1" noRot="1" noChangeAspect="1"/>
          </p:cNvSpPr>
          <p:nvPr>
            <p:ph type="sldImg"/>
          </p:nvPr>
        </p:nvSpPr>
        <p:spPr/>
      </p:sp>
      <p:sp>
        <p:nvSpPr>
          <p:cNvPr id="1013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After successfully installing the Telegraf agent on a target virtual machine, plugins can be activated to monitor application services on Telegraf agent-installed virtual machines. To activate application service monitoring, filter by Agent Status and select "Agent Running" to view only virtual machines with active Telegraf agents. Next, select a Telegraf agent-installed virtual machine, click Agent Actions, and then select Activate Service. Finally, select the service to monitor and click Confirm.</a:t>
            </a:r>
            <a:r>
              <a:t/>
            </a:r>
            <a:br/>
            <a:r>
              <a:rPr lang="en-GB" sz="1000" dirty="0">
                <a:solidFill>
                  <a:schemeClr val="tx2"/>
                </a:solidFill>
                <a:latin typeface="Arial" panose="020B0604020202020204" pitchFamily="34" charset="0"/>
                <a:cs typeface="Times New Roman" panose="02020603050405020304" pitchFamily="18" charset="0"/>
              </a:rPr>
              <a:t>The Manage Telegraf Agents page allows for various remote checks, including Ping Check, UDP Check, TCP Check, and HTTP Check. Custom Monitoring encompasses all these, plus Custom Script and Processes.</a:t>
            </a:r>
            <a:r>
              <a:t/>
            </a:r>
            <a:br/>
            <a:r>
              <a:rPr lang="en-GB" sz="1000" dirty="0">
                <a:solidFill>
                  <a:schemeClr val="tx2"/>
                </a:solidFill>
                <a:latin typeface="Arial" panose="020B0604020202020204" pitchFamily="34" charset="0"/>
                <a:cs typeface="Times New Roman" panose="02020603050405020304" pitchFamily="18" charset="0"/>
              </a:rPr>
              <a:t>Activating service enables service monitoring for one or more services.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On the Manage Telegraf Agents page, you can add remote checks to a Telegraf agent-installed VM and monitor the remote check results.</a:t>
            </a:r>
          </a:p>
          <a:p>
            <a:pPr marL="0" indent="0">
              <a:buNone/>
            </a:pPr>
            <a:r>
              <a:rPr lang="en-GB" sz="1000" dirty="0">
                <a:solidFill>
                  <a:schemeClr val="tx2"/>
                </a:solidFill>
                <a:latin typeface="Arial" panose="020B0604020202020204" pitchFamily="34" charset="0"/>
                <a:cs typeface="Times New Roman" panose="02020603050405020304" pitchFamily="18" charset="0"/>
              </a:rPr>
              <a:t>Remote Check includes Ping Check, UDP Check, TCP Check, and HTTP Check. Custom Monitoring includes everything in Remote Check, plus Custom Script and Processes.</a:t>
            </a:r>
          </a:p>
          <a:p>
            <a:pPr marL="0" indent="0">
              <a:buNone/>
            </a:pPr>
            <a:r>
              <a:rPr lang="en-GB" sz="1000" dirty="0">
                <a:solidFill>
                  <a:schemeClr val="tx2"/>
                </a:solidFill>
                <a:latin typeface="Arial" panose="020B0604020202020204" pitchFamily="34" charset="0"/>
                <a:cs typeface="Times New Roman" panose="02020603050405020304" pitchFamily="18" charset="0"/>
              </a:rPr>
              <a:t>Activating service in this context means adding a service monitoring for one or more of these services.</a:t>
            </a:r>
          </a:p>
        </p:txBody>
      </p:sp>
      <p:sp>
        <p:nvSpPr>
          <p:cNvPr id="10140" name="Slide number"/>
          <p:cNvSpPr>
            <a:spLocks noGrp="1"/>
          </p:cNvSpPr>
          <p:nvPr>
            <p:ph type="sldNum" sz="quarter" idx="10"/>
          </p:nvPr>
        </p:nvSpPr>
        <p:spPr/>
        <p:txBody>
          <a:bodyPr/>
          <a:lstStyle/>
          <a:p>
            <a:fld id="{C18812F0-6685-476B-B832-AFB48F091983}" type="slidenum">
              <a:t>40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2" name="Slide preview"/>
          <p:cNvSpPr>
            <a:spLocks noGrp="1" noRot="1" noChangeAspect="1"/>
          </p:cNvSpPr>
          <p:nvPr>
            <p:ph type="sldImg"/>
          </p:nvPr>
        </p:nvSpPr>
        <p:spPr/>
      </p:sp>
      <p:sp>
        <p:nvSpPr>
          <p:cNvPr id="1014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With OS and Application Monitoring capabilities, VCF Operations can collect several types of metrics from target virtual machines.</a:t>
            </a:r>
            <a:r>
              <a:t/>
            </a:r>
            <a:br/>
            <a:r>
              <a:rPr lang="en-GB" sz="1000" dirty="0">
                <a:solidFill>
                  <a:schemeClr val="tx2"/>
                </a:solidFill>
                <a:latin typeface="Arial" panose="020B0604020202020204" pitchFamily="34" charset="0"/>
                <a:cs typeface="Times New Roman" panose="02020603050405020304" pitchFamily="18" charset="0"/>
              </a:rPr>
              <a:t>Operation System metrics are gathered for both Linux and Windows operating systems. Application Service metrics are collected for 23 application services to help understand application performance and runtime status. Remote check metrics are collected for object types such as HTTP, ICMP, TCP, and UDP. Linux Process metrics are collected for Linux services, and Windows Service metrics are collected for Windows services.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44" name="Slide number"/>
          <p:cNvSpPr>
            <a:spLocks noGrp="1"/>
          </p:cNvSpPr>
          <p:nvPr>
            <p:ph type="sldNum" sz="quarter" idx="10"/>
          </p:nvPr>
        </p:nvSpPr>
        <p:spPr/>
        <p:txBody>
          <a:bodyPr/>
          <a:lstStyle/>
          <a:p>
            <a:fld id="{C18812F0-6685-476B-B832-AFB48F091983}" type="slidenum">
              <a:t>41</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5" name="Slide preview"/>
          <p:cNvSpPr>
            <a:spLocks noGrp="1" noRot="1" noChangeAspect="1"/>
          </p:cNvSpPr>
          <p:nvPr>
            <p:ph type="sldImg"/>
          </p:nvPr>
        </p:nvSpPr>
        <p:spPr/>
      </p:sp>
      <p:sp>
        <p:nvSpPr>
          <p:cNvPr id="1014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collects additional metrics at the operating system level from Telegraf agent-installed virtual machines.</a:t>
            </a:r>
            <a:r>
              <a:t/>
            </a:r>
            <a:br/>
            <a:r>
              <a:rPr lang="en-GB" sz="1000" dirty="0">
                <a:solidFill>
                  <a:schemeClr val="tx2"/>
                </a:solidFill>
                <a:latin typeface="Arial" panose="020B0604020202020204" pitchFamily="34" charset="0"/>
                <a:cs typeface="Times New Roman" panose="02020603050405020304" pitchFamily="18" charset="0"/>
              </a:rPr>
              <a:t>For Linux operating systems, metrics include instance name and guest usage percentage, instance name and usage active percentage, instance name and read time, instance name and write time, and instance name and disk used percentage. Running processes and Telegraf availability are also collected.</a:t>
            </a:r>
            <a:r>
              <a:t/>
            </a:r>
            <a:br/>
            <a:r>
              <a:rPr lang="en-GB" sz="1000" dirty="0">
                <a:solidFill>
                  <a:schemeClr val="tx2"/>
                </a:solidFill>
                <a:latin typeface="Arial" panose="020B0604020202020204" pitchFamily="34" charset="0"/>
                <a:cs typeface="Times New Roman" panose="02020603050405020304" pitchFamily="18" charset="0"/>
              </a:rPr>
              <a:t>For Windows operating systems, collected metrics include guest usage, usage system, disk read time, disk write time, IO read bytes per second, IO write bytes per second, and Telegraf availability.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For a complete list of Operating System metrics collected by VCF Operations and Telegraf agent, please see the </a:t>
            </a:r>
            <a:r>
              <a:rPr sz="1000">
                <a:hlinkClick r:id="rId3"/>
              </a:rPr>
              <a:t>technical documentation</a:t>
            </a:r>
            <a:r>
              <a:rPr lang="en-GB" sz="1000" dirty="0">
                <a:solidFill>
                  <a:schemeClr val="tx2"/>
                </a:solidFill>
                <a:latin typeface="Arial" panose="020B0604020202020204" pitchFamily="34" charset="0"/>
                <a:cs typeface="Times New Roman" panose="02020603050405020304" pitchFamily="18" charset="0"/>
              </a:rPr>
              <a:t> at https://techdocs.broadcom.com/us/en/vmware-cis/vcf/vcf-9-0-and-later/9-0/infrastructure-operations/metric-property-and-alert-definitions/metrics-definitions-in-vrealize-operations-manager/os-and-application-monitoring-metrics/operating-system-metrics.html.</a:t>
            </a:r>
          </a:p>
        </p:txBody>
      </p:sp>
      <p:sp>
        <p:nvSpPr>
          <p:cNvPr id="10147" name="Slide number"/>
          <p:cNvSpPr>
            <a:spLocks noGrp="1"/>
          </p:cNvSpPr>
          <p:nvPr>
            <p:ph type="sldNum" sz="quarter" idx="10"/>
          </p:nvPr>
        </p:nvSpPr>
        <p:spPr/>
        <p:txBody>
          <a:bodyPr/>
          <a:lstStyle/>
          <a:p>
            <a:fld id="{C18812F0-6685-476B-B832-AFB48F091983}" type="slidenum">
              <a:t>42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2" name="Slide preview"/>
          <p:cNvSpPr>
            <a:spLocks noGrp="1" noRot="1" noChangeAspect="1"/>
          </p:cNvSpPr>
          <p:nvPr>
            <p:ph type="sldImg"/>
          </p:nvPr>
        </p:nvSpPr>
        <p:spPr/>
      </p:sp>
      <p:sp>
        <p:nvSpPr>
          <p:cNvPr id="1001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Services and applications can be discovered using Workload Operations capabilities in the VCF Operations console.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14"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8" name="Slide preview"/>
          <p:cNvSpPr>
            <a:spLocks noGrp="1" noRot="1" noChangeAspect="1"/>
          </p:cNvSpPr>
          <p:nvPr>
            <p:ph type="sldImg"/>
          </p:nvPr>
        </p:nvSpPr>
        <p:spPr/>
      </p:sp>
      <p:sp>
        <p:nvSpPr>
          <p:cNvPr id="1014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collects metrics for various application services. These include Active Directory, ActiveMQ, Apache HTTPD, Apache Tomcat, and Microsoft IIS. Other services are Java Application, JBoss Server, HyperV, Oracle DB, Cassandra, and MongoDB. Furthermore, metrics are collected for MS Exchange, Microsoft SQL Server, MySQL, NGINX, Network Time Protocol, Oracle WebLogic Server, Pivotal TC Server, PostgreSQL, RabbitMQ, Riak KV, SharePoint, and WebSphere.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50" name="Slide number"/>
          <p:cNvSpPr>
            <a:spLocks noGrp="1"/>
          </p:cNvSpPr>
          <p:nvPr>
            <p:ph type="sldNum" sz="quarter" idx="10"/>
          </p:nvPr>
        </p:nvSpPr>
        <p:spPr/>
        <p:txBody>
          <a:bodyPr/>
          <a:lstStyle/>
          <a:p>
            <a:fld id="{C18812F0-6685-476B-B832-AFB48F091983}" type="slidenum">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1" name="Slide preview"/>
          <p:cNvSpPr>
            <a:spLocks noGrp="1" noRot="1" noChangeAspect="1"/>
          </p:cNvSpPr>
          <p:nvPr>
            <p:ph type="sldImg"/>
          </p:nvPr>
        </p:nvSpPr>
        <p:spPr/>
      </p:sp>
      <p:sp>
        <p:nvSpPr>
          <p:cNvPr id="1015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can gather various Remote Check metrics.</a:t>
            </a:r>
            <a:r>
              <a:t/>
            </a:r>
            <a:br/>
            <a:r>
              <a:rPr lang="en-GB" sz="1000" dirty="0">
                <a:solidFill>
                  <a:schemeClr val="tx2"/>
                </a:solidFill>
                <a:latin typeface="Arial" panose="020B0604020202020204" pitchFamily="34" charset="0"/>
                <a:cs typeface="Times New Roman" panose="02020603050405020304" pitchFamily="18" charset="0"/>
              </a:rPr>
              <a:t>For HTTP Metrics, collected data includes availability, content length, response code, response time, and result code.</a:t>
            </a:r>
            <a:r>
              <a:t/>
            </a:r>
            <a:br/>
            <a:r>
              <a:rPr lang="en-GB" sz="1000" dirty="0">
                <a:solidFill>
                  <a:schemeClr val="tx2"/>
                </a:solidFill>
                <a:latin typeface="Arial" panose="020B0604020202020204" pitchFamily="34" charset="0"/>
                <a:cs typeface="Times New Roman" panose="02020603050405020304" pitchFamily="18" charset="0"/>
              </a:rPr>
              <a:t>TCP Metrics encompass availability, response time, and result code.</a:t>
            </a:r>
            <a:r>
              <a:t/>
            </a:r>
            <a:br/>
            <a:r>
              <a:rPr lang="en-GB" sz="1000" dirty="0">
                <a:solidFill>
                  <a:schemeClr val="tx2"/>
                </a:solidFill>
                <a:latin typeface="Arial" panose="020B0604020202020204" pitchFamily="34" charset="0"/>
                <a:cs typeface="Times New Roman" panose="02020603050405020304" pitchFamily="18" charset="0"/>
              </a:rPr>
              <a:t>ICMP Metrics provide availability, average response time, packet loss percentage, packets received, packets transmitted, and result code.</a:t>
            </a:r>
            <a:r>
              <a:t/>
            </a:r>
            <a:br/>
            <a:r>
              <a:rPr lang="en-GB" sz="1000" dirty="0">
                <a:solidFill>
                  <a:schemeClr val="tx2"/>
                </a:solidFill>
                <a:latin typeface="Arial" panose="020B0604020202020204" pitchFamily="34" charset="0"/>
                <a:cs typeface="Times New Roman" panose="02020603050405020304" pitchFamily="18" charset="0"/>
              </a:rPr>
              <a:t>UDP Metrics include availability, response time, and result code.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53" name="Slide number"/>
          <p:cNvSpPr>
            <a:spLocks noGrp="1"/>
          </p:cNvSpPr>
          <p:nvPr>
            <p:ph type="sldNum" sz="quarter" idx="10"/>
          </p:nvPr>
        </p:nvSpPr>
        <p:spPr/>
        <p:txBody>
          <a:bodyPr/>
          <a:lstStyle/>
          <a:p>
            <a:fld id="{C18812F0-6685-476B-B832-AFB48F091983}" type="slidenum">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5" name="Slide preview"/>
          <p:cNvSpPr>
            <a:spLocks noGrp="1" noRot="1" noChangeAspect="1"/>
          </p:cNvSpPr>
          <p:nvPr>
            <p:ph type="sldImg"/>
          </p:nvPr>
        </p:nvSpPr>
        <p:spPr/>
      </p:sp>
      <p:sp>
        <p:nvSpPr>
          <p:cNvPr id="1015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can gather specific metrics for both Linux processes and Windows services.</a:t>
            </a:r>
            <a:r>
              <a:t/>
            </a:r>
            <a:br/>
            <a:r>
              <a:rPr lang="en-GB" sz="1000" dirty="0">
                <a:solidFill>
                  <a:schemeClr val="tx2"/>
                </a:solidFill>
                <a:latin typeface="Arial" panose="020B0604020202020204" pitchFamily="34" charset="0"/>
                <a:cs typeface="Times New Roman" panose="02020603050405020304" pitchFamily="18" charset="0"/>
              </a:rPr>
              <a:t>For Linux, the collected metrics include availability or resource availability, utilization or memory usage percentage, utilization or CPU usage percentage, and utilization or number of processes. These are categorized under "Processes".</a:t>
            </a:r>
            <a:r>
              <a:t/>
            </a:r>
            <a:br/>
            <a:r>
              <a:rPr lang="en-GB" sz="1000" dirty="0">
                <a:solidFill>
                  <a:schemeClr val="tx2"/>
                </a:solidFill>
                <a:latin typeface="Arial" panose="020B0604020202020204" pitchFamily="34" charset="0"/>
                <a:cs typeface="Times New Roman" panose="02020603050405020304" pitchFamily="18" charset="0"/>
              </a:rPr>
              <a:t>For Windows, the collected metrics include availability or resource availability, utilization or memory usage percentage, and utilization or CPU usage percentage. These are categorized under "Services". None of these metrics are identified as KPIs.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57" name="Slide number"/>
          <p:cNvSpPr>
            <a:spLocks noGrp="1"/>
          </p:cNvSpPr>
          <p:nvPr>
            <p:ph type="sldNum" sz="quarter" idx="10"/>
          </p:nvPr>
        </p:nvSpPr>
        <p:spPr/>
        <p:txBody>
          <a:bodyPr/>
          <a:lstStyle/>
          <a:p>
            <a:fld id="{C18812F0-6685-476B-B832-AFB48F091983}" type="slidenum">
              <a:t>45</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 name="Slide preview"/>
          <p:cNvSpPr>
            <a:spLocks noGrp="1" noRot="1" noChangeAspect="1"/>
          </p:cNvSpPr>
          <p:nvPr>
            <p:ph type="sldImg"/>
          </p:nvPr>
        </p:nvSpPr>
        <p:spPr/>
      </p:sp>
      <p:sp>
        <p:nvSpPr>
          <p:cNvPr id="10159" name="Notes"/>
          <p:cNvSpPr>
            <a:spLocks noGrp="1"/>
          </p:cNvSpPr>
          <p:nvPr>
            <p:ph type="body" idx="1"/>
          </p:nvPr>
        </p:nvSpPr>
        <p:spPr/>
        <p:txBody>
          <a:bodyPr wrap="square" rtlCol="0"/>
          <a:lstStyle/>
          <a:p>
            <a:pPr marL="0" indent="0">
              <a:buNone/>
            </a:pPr>
            <a:endParaRPr/>
          </a:p>
        </p:txBody>
      </p:sp>
      <p:sp>
        <p:nvSpPr>
          <p:cNvPr id="10160" name="Slide number"/>
          <p:cNvSpPr>
            <a:spLocks noGrp="1"/>
          </p:cNvSpPr>
          <p:nvPr>
            <p:ph type="sldNum" sz="quarter" idx="10"/>
          </p:nvPr>
        </p:nvSpPr>
        <p:spPr/>
        <p:txBody>
          <a:bodyPr/>
          <a:lstStyle/>
          <a:p>
            <a:fld id="{C18812F0-6685-476B-B832-AFB48F091983}" type="slidenum">
              <a:t>47</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6" name="Slide preview"/>
          <p:cNvSpPr>
            <a:spLocks noGrp="1" noRot="1" noChangeAspect="1"/>
          </p:cNvSpPr>
          <p:nvPr>
            <p:ph type="sldImg"/>
          </p:nvPr>
        </p:nvSpPr>
        <p:spPr/>
      </p:sp>
      <p:sp>
        <p:nvSpPr>
          <p:cNvPr id="1001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Service discovery helps identify services running in each virtual machine and relationships or dependencies between services from different virtual machines.</a:t>
            </a:r>
            <a:r>
              <a:t/>
            </a:r>
            <a:br/>
            <a:r>
              <a:rPr lang="en-GB" sz="1000" dirty="0">
                <a:solidFill>
                  <a:schemeClr val="tx2"/>
                </a:solidFill>
                <a:latin typeface="Arial" panose="020B0604020202020204" pitchFamily="34" charset="0"/>
                <a:cs typeface="Times New Roman" panose="02020603050405020304" pitchFamily="18" charset="0"/>
              </a:rPr>
              <a:t>The service discovery dashboard and basic metrics can also be used to monitor services.</a:t>
            </a:r>
            <a:r>
              <a:t/>
            </a:r>
            <a:br/>
            <a:r>
              <a:rPr lang="en-GB" sz="1000" dirty="0">
                <a:solidFill>
                  <a:schemeClr val="tx2"/>
                </a:solidFill>
                <a:latin typeface="Arial" panose="020B0604020202020204" pitchFamily="34" charset="0"/>
                <a:cs typeface="Times New Roman" panose="02020603050405020304" pitchFamily="18" charset="0"/>
              </a:rPr>
              <a:t>Service discovery is agentless and relies on VMware Tools to gather data.</a:t>
            </a:r>
            <a:r>
              <a:t/>
            </a:r>
            <a:br/>
            <a:r>
              <a:rPr lang="en-GB" sz="1000" dirty="0">
                <a:solidFill>
                  <a:schemeClr val="tx2"/>
                </a:solidFill>
                <a:latin typeface="Arial" panose="020B0604020202020204" pitchFamily="34" charset="0"/>
                <a:cs typeface="Times New Roman" panose="02020603050405020304" pitchFamily="18" charset="0"/>
              </a:rPr>
              <a:t>Determining which virtual machine is part of a service and the impact of a shifting cluster or moving a virtual machine is possible. This helps determine the impact of an incident and the right escalation path for a problem. Additionally, it can determine which virtual machines are used to migrate a service and which services are impacted by a planned outage on a virtual machine or an infrastructure component.</a:t>
            </a:r>
            <a:r>
              <a:t/>
            </a:r>
            <a:br/>
            <a:r>
              <a:rPr lang="en-GB" sz="1000" dirty="0">
                <a:solidFill>
                  <a:schemeClr val="tx2"/>
                </a:solidFill>
                <a:latin typeface="Arial" panose="020B0604020202020204" pitchFamily="34" charset="0"/>
                <a:cs typeface="Times New Roman" panose="02020603050405020304" pitchFamily="18" charset="0"/>
              </a:rPr>
              <a:t>Service discovery supports specific platforms, including Windows Server 2008 R2 and above. It also supports Photon, RHEL 6, CentOS 6, SLES 11, and Ubuntu 12.04 Linux operating systems, with kernel versions 2.6.27 or above.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determine which VM is a part of a service and the impact of shutting down or moving a VM. You can also determine the impact of an incident and the right escalation path for a problem. In addition, you can determine which VMs are used to migrate a service and which services are impacted by a planned outage on a VM or an infrastructure component.</a:t>
            </a:r>
          </a:p>
          <a:p>
            <a:pPr marL="0" indent="0">
              <a:buNone/>
            </a:pPr>
            <a:r>
              <a:rPr lang="en-GB" sz="1000" dirty="0">
                <a:solidFill>
                  <a:schemeClr val="tx2"/>
                </a:solidFill>
                <a:latin typeface="Arial" panose="020B0604020202020204" pitchFamily="34" charset="0"/>
                <a:cs typeface="Times New Roman" panose="02020603050405020304" pitchFamily="18" charset="0"/>
              </a:rPr>
              <a:t>For all supported product version for credential-based service discovery, please see the </a:t>
            </a:r>
            <a:r>
              <a:rPr sz="1000">
                <a:hlinkClick r:id="rId3"/>
              </a:rPr>
              <a:t>technical documentations</a:t>
            </a:r>
            <a:r>
              <a:rPr lang="en-GB" sz="1000" dirty="0">
                <a:solidFill>
                  <a:schemeClr val="tx2"/>
                </a:solidFill>
                <a:latin typeface="Arial" panose="020B0604020202020204" pitchFamily="34" charset="0"/>
                <a:cs typeface="Times New Roman" panose="02020603050405020304" pitchFamily="18" charset="0"/>
              </a:rPr>
              <a:t> at  https://techdocs.broadcom.com/us/en/vmware-cis/vcf/vcf-9-0-and-later/9-0/workload-monitoring-and-observability/about-service-discovery/supported-platforms-and-products-for-service-discovery.html</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Service discovery supports specific platforms:</a:t>
            </a:r>
          </a:p>
          <a:p>
            <a:pPr>
              <a:buFont typeface="Arial" pitchFamily="34" charset="0"/>
              <a:buChar char="•"/>
            </a:pPr>
            <a:r>
              <a:rPr/>
              <a:t>Windows 7, Windows Server 2008/R2, and above</a:t>
            </a:r>
          </a:p>
          <a:p>
            <a:pPr>
              <a:buFont typeface="Arial" pitchFamily="34" charset="0"/>
              <a:buChar char="•"/>
            </a:pPr>
            <a:r>
              <a:rPr/>
              <a:t>Photon, RHEL, CentOS, SUSE Linux Enterprise Server, OEL, and Ubuntu (all Linux operating systems must be based on kernel version 2.6.25 or above)</a:t>
            </a:r>
          </a:p>
        </p:txBody>
      </p:sp>
      <p:sp>
        <p:nvSpPr>
          <p:cNvPr id="10018"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9" name="Slide preview"/>
          <p:cNvSpPr>
            <a:spLocks noGrp="1" noRot="1" noChangeAspect="1"/>
          </p:cNvSpPr>
          <p:nvPr>
            <p:ph type="sldImg"/>
          </p:nvPr>
        </p:nvSpPr>
        <p:spPr/>
      </p:sp>
      <p:sp>
        <p:nvSpPr>
          <p:cNvPr id="1002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Service and application discovery supports several services in VCF Operations.</a:t>
            </a:r>
            <a:r>
              <a:t/>
            </a:r>
            <a:br/>
            <a:r>
              <a:rPr lang="en-GB" sz="1000" dirty="0">
                <a:solidFill>
                  <a:schemeClr val="tx2"/>
                </a:solidFill>
                <a:latin typeface="Arial" panose="020B0604020202020204" pitchFamily="34" charset="0"/>
                <a:cs typeface="Times New Roman" panose="02020603050405020304" pitchFamily="18" charset="0"/>
              </a:rPr>
              <a:t>Some of these supported services include Active Directory, Apache HTTP and Apache Tomcat, Cassandra, Exchange Server, MySQL DB, Nginx, RabbitMQ, Sharepoint, and VMware vCenter.</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For a complete list of supported services, please see the </a:t>
            </a:r>
            <a:r>
              <a:rPr sz="1000">
                <a:hlinkClick r:id="rId3"/>
              </a:rPr>
              <a:t>technical documentation</a:t>
            </a:r>
            <a:r>
              <a:rPr lang="en-GB" sz="1000" dirty="0">
                <a:solidFill>
                  <a:schemeClr val="tx2"/>
                </a:solidFill>
                <a:latin typeface="Arial" panose="020B0604020202020204" pitchFamily="34" charset="0"/>
                <a:cs typeface="Times New Roman" panose="02020603050405020304" pitchFamily="18" charset="0"/>
              </a:rPr>
              <a:t> at https://techdocs.broadcom.com/us/en/vmware-cis/vcf/vcf-9-0-and-later/9-0/workload-monitoring-and-observability/about-service-discovery/supported-services.html.</a:t>
            </a:r>
          </a:p>
        </p:txBody>
      </p:sp>
      <p:sp>
        <p:nvSpPr>
          <p:cNvPr id="10021"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3" name="Slide preview"/>
          <p:cNvSpPr>
            <a:spLocks noGrp="1" noRot="1" noChangeAspect="1"/>
          </p:cNvSpPr>
          <p:nvPr>
            <p:ph type="sldImg"/>
          </p:nvPr>
        </p:nvSpPr>
        <p:spPr/>
      </p:sp>
      <p:sp>
        <p:nvSpPr>
          <p:cNvPr id="1002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use the service discovery function in an environment, certain prerequisites must be met.</a:t>
            </a:r>
            <a:r>
              <a:t/>
            </a:r>
            <a:br/>
            <a:r>
              <a:rPr lang="en-GB" sz="1000" dirty="0">
                <a:solidFill>
                  <a:schemeClr val="tx2"/>
                </a:solidFill>
                <a:latin typeface="Arial" panose="020B0604020202020204" pitchFamily="34" charset="0"/>
                <a:cs typeface="Times New Roman" panose="02020603050405020304" pitchFamily="18" charset="0"/>
              </a:rPr>
              <a:t>A vCenter Adapter instance must be configured and monitoring the same vCenter where services are to be discovered. The configured vCenter user needs the necessary privileges for credential-based or credential-less service discovery. The ESX instance hosting the virtual machines must have access to the collector node where the service discovery adapter instance is configured over HTTPS/443. The system clocks of the VCF Operations nodes, the vCenter, and the virtual machines must be synchronized. Required commands and utilities must be enabled on the target virtual machines. For credential-based service discovery, the required user permissions must be configured correctly.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list below summarizes the prerequisites:</a:t>
            </a:r>
          </a:p>
          <a:p>
            <a:pPr>
              <a:buFont typeface="Arial" pitchFamily="34" charset="0"/>
              <a:buChar char="•"/>
            </a:pPr>
            <a:r>
              <a:rPr/>
              <a:t>A vCenter Adapter instance must be configured and is monitoring the same vCenter that is used to discover services.</a:t>
            </a:r>
          </a:p>
          <a:p>
            <a:pPr>
              <a:buFont typeface="Arial" pitchFamily="34" charset="0"/>
              <a:buChar char="•"/>
            </a:pPr>
            <a:r>
              <a:rPr/>
              <a:t>The configured vCenter user must have the required privileges for the intended credential-based service discovery or credential-less service discovery.</a:t>
            </a:r>
          </a:p>
          <a:p>
            <a:pPr>
              <a:buFont typeface="Arial" pitchFamily="34" charset="0"/>
              <a:buChar char="•"/>
            </a:pPr>
            <a:r>
              <a:rPr/>
              <a:t>The ESX instance that hosts the VMs must have access to the collector node on which the service discovery adapter instance is configured over HTTPS/443.</a:t>
            </a:r>
          </a:p>
          <a:p>
            <a:pPr>
              <a:buFont typeface="Arial" pitchFamily="34" charset="0"/>
              <a:buChar char="•"/>
            </a:pPr>
            <a:r>
              <a:rPr/>
              <a:t>The system clock of the VCF Operations nodes, the vCenter, and the VMs must be synchronized.</a:t>
            </a:r>
          </a:p>
          <a:p>
            <a:pPr>
              <a:buFont typeface="Arial" pitchFamily="34" charset="0"/>
              <a:buChar char="•"/>
            </a:pPr>
            <a:r>
              <a:rPr/>
              <a:t>The required commands and utilities must be enabled on the target VMs.</a:t>
            </a:r>
          </a:p>
          <a:p>
            <a:pPr>
              <a:buFont typeface="Arial" pitchFamily="34" charset="0"/>
              <a:buChar char="•"/>
            </a:pPr>
            <a:r>
              <a:rPr/>
              <a:t>For credential-based service discovery, the required user permissions must be configured properly.</a:t>
            </a:r>
          </a:p>
          <a:p>
            <a:pPr marL="0" indent="0">
              <a:buNone/>
            </a:pPr>
            <a:r>
              <a:rPr lang="en-GB" sz="1000" dirty="0">
                <a:solidFill>
                  <a:schemeClr val="tx2"/>
                </a:solidFill>
                <a:latin typeface="Arial" panose="020B0604020202020204" pitchFamily="34" charset="0"/>
                <a:cs typeface="Times New Roman" panose="02020603050405020304" pitchFamily="18" charset="0"/>
              </a:rPr>
              <a:t>For a complete list of prerequisites and required user account permissions, please see the </a:t>
            </a:r>
            <a:r>
              <a:rPr sz="1000">
                <a:hlinkClick r:id="rId3"/>
              </a:rPr>
              <a:t>technical documentation</a:t>
            </a:r>
            <a:r>
              <a:rPr lang="en-GB" sz="1000" dirty="0">
                <a:solidFill>
                  <a:schemeClr val="tx2"/>
                </a:solidFill>
                <a:latin typeface="Arial" panose="020B0604020202020204" pitchFamily="34" charset="0"/>
                <a:cs typeface="Times New Roman" panose="02020603050405020304" pitchFamily="18" charset="0"/>
              </a:rPr>
              <a:t> at https://techdocs.broadcom.com/us/en/vmware-cis/vcf/vcf-9-0-and-later/9-0/workload-monitoring-and-observability/about-service-discovery/configure-service-and-application-discovery.html.</a:t>
            </a:r>
          </a:p>
        </p:txBody>
      </p:sp>
      <p:sp>
        <p:nvSpPr>
          <p:cNvPr id="10025"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7" name="Slide preview"/>
          <p:cNvSpPr>
            <a:spLocks noGrp="1" noRot="1" noChangeAspect="1"/>
          </p:cNvSpPr>
          <p:nvPr>
            <p:ph type="sldImg"/>
          </p:nvPr>
        </p:nvSpPr>
        <p:spPr/>
      </p:sp>
      <p:sp>
        <p:nvSpPr>
          <p:cNvPr id="1002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Application and operating system monitoring allows virtual infrastructure administrators and application administrators to discover operating systems and applications at scale. It also enables collecting run-time metrics for monitoring and troubleshooting.</a:t>
            </a:r>
            <a:r>
              <a:t/>
            </a:r>
            <a:br/>
            <a:r>
              <a:rPr lang="en-GB" sz="1000" dirty="0">
                <a:solidFill>
                  <a:schemeClr val="tx2"/>
                </a:solidFill>
                <a:latin typeface="Arial" panose="020B0604020202020204" pitchFamily="34" charset="0"/>
                <a:cs typeface="Times New Roman" panose="02020603050405020304" pitchFamily="18" charset="0"/>
              </a:rPr>
              <a:t>Application services in the VCI Operations console can be monitored. The lifecycle of Telegraf agents and application services on virtual machines can also be managed.</a:t>
            </a:r>
            <a:r>
              <a:t/>
            </a:r>
            <a:br/>
            <a:r>
              <a:rPr lang="en-GB" sz="1000" dirty="0">
                <a:solidFill>
                  <a:schemeClr val="tx2"/>
                </a:solidFill>
                <a:latin typeface="Arial" panose="020B0604020202020204" pitchFamily="34" charset="0"/>
                <a:cs typeface="Times New Roman" panose="02020603050405020304" pitchFamily="18" charset="0"/>
              </a:rPr>
              <a:t>As an administrator, ensuring the infrastructure for running application services is sufficient and free of problems is important. If an application service is not performing correctly or is slow, troubleshooting can be done by examining the infrastructure on which the application is deployed.</a:t>
            </a:r>
            <a:r>
              <a:t/>
            </a:r>
            <a:br/>
            <a:r>
              <a:rPr lang="en-GB" sz="1000" dirty="0">
                <a:solidFill>
                  <a:schemeClr val="tx2"/>
                </a:solidFill>
                <a:latin typeface="Arial" panose="020B0604020202020204" pitchFamily="34" charset="0"/>
                <a:cs typeface="Times New Roman" panose="02020603050405020304" pitchFamily="18" charset="0"/>
              </a:rPr>
              <a:t>VCI Operations can deploy the Telegraf agent to return relevant application data. This data can be viewed in VCI Operations and shared with the team to troubleshoot the application service.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For example, as an administrator, you might need to ensure that the infrastructure provided for running the application services is sufficient and that problems do not occur. If you receive a complaint that a particular application service is not working properly or is slow, you can troubleshoot by looking at the infrastructure on which the application is deployed.</a:t>
            </a:r>
          </a:p>
          <a:p>
            <a:pPr marL="0" indent="0">
              <a:buNone/>
            </a:pPr>
            <a:r>
              <a:rPr lang="en-GB" sz="1000" dirty="0">
                <a:solidFill>
                  <a:schemeClr val="tx2"/>
                </a:solidFill>
                <a:latin typeface="Arial" panose="020B0604020202020204" pitchFamily="34" charset="0"/>
                <a:cs typeface="Times New Roman" panose="02020603050405020304" pitchFamily="18" charset="0"/>
              </a:rPr>
              <a:t>You can use VCF Operations to deploy the Telegraf agent that return relevant application data to VCF Operations. You can view the data in VCF Operations and can share it with the team so that the team can troubleshoot the application service.</a:t>
            </a:r>
          </a:p>
        </p:txBody>
      </p:sp>
      <p:sp>
        <p:nvSpPr>
          <p:cNvPr id="10029"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0" name="Slide preview"/>
          <p:cNvSpPr>
            <a:spLocks noGrp="1" noRot="1" noChangeAspect="1"/>
          </p:cNvSpPr>
          <p:nvPr>
            <p:ph type="sldImg"/>
          </p:nvPr>
        </p:nvSpPr>
        <p:spPr/>
      </p:sp>
      <p:sp>
        <p:nvSpPr>
          <p:cNvPr id="1003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OS and application monitoring can collect run-time metrics of the operating system and applications for monitoring and troubleshooting.</a:t>
            </a:r>
            <a:r>
              <a:t/>
            </a:r>
            <a:br/>
            <a:r>
              <a:rPr lang="en-GB" sz="1000" dirty="0">
                <a:solidFill>
                  <a:schemeClr val="tx2"/>
                </a:solidFill>
                <a:latin typeface="Arial" panose="020B0604020202020204" pitchFamily="34" charset="0"/>
                <a:cs typeface="Times New Roman" panose="02020603050405020304" pitchFamily="18" charset="0"/>
              </a:rPr>
              <a:t>The supported application services include Active Directory, Apache HTTPD, HyperV, Java Application, Mongo DB, MS Exchange, Oracle DB, and more.</a:t>
            </a:r>
            <a:r>
              <a:t/>
            </a:r>
            <a:br/>
            <a:r>
              <a:rPr lang="en-GB" sz="1000" dirty="0">
                <a:solidFill>
                  <a:schemeClr val="tx2"/>
                </a:solidFill>
                <a:latin typeface="Arial" panose="020B0604020202020204" pitchFamily="34" charset="0"/>
                <a:cs typeface="Times New Roman" panose="02020603050405020304" pitchFamily="18" charset="0"/>
              </a:rPr>
              <a:t>The supported VeloCloud Director application services include VeloCloud Orchestrator, Nginx, Clickhouse, Network Time Protocol, MySQL, Redis, Java Application, and VeloCloud Gateway.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For a complete list of supported application services, please see the </a:t>
            </a:r>
            <a:r>
              <a:rPr sz="1000">
                <a:hlinkClick r:id="rId3"/>
              </a:rPr>
              <a:t>technical documentation</a:t>
            </a:r>
            <a:r>
              <a:rPr lang="en-GB" sz="1000" dirty="0">
                <a:solidFill>
                  <a:schemeClr val="tx2"/>
                </a:solidFill>
                <a:latin typeface="Arial" panose="020B0604020202020204" pitchFamily="34" charset="0"/>
                <a:cs typeface="Times New Roman" panose="02020603050405020304" pitchFamily="18" charset="0"/>
              </a:rPr>
              <a:t> at https://techdocs.broadcom.com/us/en/vmware-cis/vcf/vcf-9-0-and-later/9-0/workload-monitoring-and-observability/os-and-application-monitoring/supported-application-services.html.</a:t>
            </a:r>
          </a:p>
        </p:txBody>
      </p:sp>
      <p:sp>
        <p:nvSpPr>
          <p:cNvPr id="10032"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p14="http://schemas.microsoft.com/office/powerpoint/2010/main" xmlns="" id="{8B79A9B0-051D-7A5D-C635-4F380ED41A0F}"/>
              </a:ext>
            </a:extLst>
          </p:cNvPr>
          <p:cNvSpPr>
            <a:spLocks noGrp="1" noRot="1" noMove="1" noResize="1" noEditPoints="1" noAdjustHandles="1" noChangeArrowheads="1" noChangeShapeType="1"/>
          </p:cNvSpPr>
          <p:nvPr userDrawn="1"/>
        </p:nvSpPr>
        <p:spPr>
          <a:xfrm>
            <a:off x="-7657" y="0"/>
            <a:ext cx="12199657" cy="4981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E" dirty="0">
              <a:solidFill>
                <a:schemeClr val="tx2"/>
              </a:solidFill>
            </a:endParaRPr>
          </a:p>
        </p:txBody>
      </p:sp>
      <p:sp>
        <p:nvSpPr>
          <p:cNvPr id="2" name="Title click to edit"/>
          <p:cNvSpPr>
            <a:spLocks noGrp="1"/>
          </p:cNvSpPr>
          <p:nvPr>
            <p:ph type="title" hasCustomPrompt="1"/>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lang="en-US" dirty="0"/>
              <a:t>Title Slide</a:t>
            </a:r>
          </a:p>
        </p:txBody>
      </p:sp>
      <p:grpSp>
        <p:nvGrpSpPr>
          <p:cNvPr id="55" name="Graphic 8">
            <a:extLst>
              <a:ext uri="{FF2B5EF4-FFF2-40B4-BE49-F238E27FC236}">
                <a16:creationId xmlns:a16="http://schemas.microsoft.com/office/drawing/2014/main" xmlns:p14="http://schemas.microsoft.com/office/powerpoint/2010/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p14="http://schemas.microsoft.com/office/powerpoint/2010/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p14="http://schemas.microsoft.com/office/powerpoint/2010/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p14="http://schemas.microsoft.com/office/powerpoint/2010/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p14="http://schemas.microsoft.com/office/powerpoint/2010/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p14="http://schemas.microsoft.com/office/powerpoint/2010/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p14="http://schemas.microsoft.com/office/powerpoint/2010/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p14="http://schemas.microsoft.com/office/powerpoint/2010/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p14="http://schemas.microsoft.com/office/powerpoint/2010/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p14="http://schemas.microsoft.com/office/powerpoint/2010/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p14="http://schemas.microsoft.com/office/powerpoint/2010/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p14="http://schemas.microsoft.com/office/powerpoint/2010/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p14="http://schemas.microsoft.com/office/powerpoint/2010/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p14="http://schemas.microsoft.com/office/powerpoint/2010/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p14="http://schemas.microsoft.com/office/powerpoint/2010/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p14="http://schemas.microsoft.com/office/powerpoint/2010/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p14="http://schemas.microsoft.com/office/powerpoint/2010/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p14="http://schemas.microsoft.com/office/powerpoint/2010/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p14="http://schemas.microsoft.com/office/powerpoint/2010/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p14="http://schemas.microsoft.com/office/powerpoint/2010/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4" name="TextBox 3">
            <a:extLst>
              <a:ext uri="{FF2B5EF4-FFF2-40B4-BE49-F238E27FC236}">
                <a16:creationId xmlns:a16="http://schemas.microsoft.com/office/drawing/2014/main" xmlns:p14="http://schemas.microsoft.com/office/powerpoint/2010/main" xmlns="" id="{34C686FF-D883-6053-AC5D-4B68D9A9A8E5}"/>
              </a:ext>
            </a:extLst>
          </p:cNvPr>
          <p:cNvSpPr txBox="1"/>
          <p:nvPr userDrawn="1"/>
        </p:nvSpPr>
        <p:spPr>
          <a:xfrm>
            <a:off x="1645084" y="6483318"/>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
        <p:nvSpPr>
          <p:cNvPr id="5" name="Freeform: Shape 3">
            <a:extLst>
              <a:ext uri="{FF2B5EF4-FFF2-40B4-BE49-F238E27FC236}">
                <a16:creationId xmlns:a16="http://schemas.microsoft.com/office/drawing/2014/main" xmlns:p14="http://schemas.microsoft.com/office/powerpoint/2010/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p14="http://schemas.microsoft.com/office/powerpoint/2010/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Tree>
    <p:custDataLst>
      <p:tags r:id="rId1"/>
    </p:custDataLst>
    <p:extLst>
      <p:ext uri="{BB962C8B-B14F-4D97-AF65-F5344CB8AC3E}">
        <p14:creationId xmlns:p14="http://schemas.microsoft.com/office/powerpoint/2010/main" val="135408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p14="http://schemas.microsoft.com/office/powerpoint/2010/main" xmlns="" id="{81E00445-D9A2-4DE6-9028-E5C6963BD15C}"/>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5" name="Content Placeholder 14">
            <a:extLst>
              <a:ext uri="{FF2B5EF4-FFF2-40B4-BE49-F238E27FC236}">
                <a16:creationId xmlns:a16="http://schemas.microsoft.com/office/drawing/2014/main" xmlns:p14="http://schemas.microsoft.com/office/powerpoint/2010/main" xmlns="" id="{24EBDB0D-B085-4510-8561-DD5222D13F40}"/>
              </a:ext>
            </a:extLst>
          </p:cNvPr>
          <p:cNvSpPr>
            <a:spLocks noGrp="1"/>
          </p:cNvSpPr>
          <p:nvPr>
            <p:ph sz="quarter" idx="11"/>
          </p:nvPr>
        </p:nvSpPr>
        <p:spPr>
          <a:xfrm>
            <a:off x="609600" y="914400"/>
            <a:ext cx="10972800" cy="2375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xmlns:p14="http://schemas.microsoft.com/office/powerpoint/2010/main" xmlns="" id="{F1A5B1A8-ACF7-44A1-92DB-AE8378552D9F}"/>
              </a:ext>
            </a:extLst>
          </p:cNvPr>
          <p:cNvSpPr>
            <a:spLocks noGrp="1"/>
          </p:cNvSpPr>
          <p:nvPr>
            <p:ph sz="quarter" idx="12"/>
          </p:nvPr>
        </p:nvSpPr>
        <p:spPr>
          <a:xfrm>
            <a:off x="609600" y="3567793"/>
            <a:ext cx="10972800" cy="26021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p14="http://schemas.microsoft.com/office/powerpoint/2010/main" xmlns="" id="{B76C10B7-3BB1-4683-8642-FF4CB4B5728E}"/>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xmlns:p14="http://schemas.microsoft.com/office/powerpoint/2010/main" xmlns="" id="{CF2E4B06-25AF-457F-B679-291337716B14}"/>
              </a:ext>
            </a:extLst>
          </p:cNvPr>
          <p:cNvSpPr>
            <a:spLocks noGrp="1"/>
          </p:cNvSpPr>
          <p:nvPr>
            <p:ph sz="quarter" idx="14"/>
          </p:nvPr>
        </p:nvSpPr>
        <p:spPr>
          <a:xfrm>
            <a:off x="609600" y="914400"/>
            <a:ext cx="10972800" cy="17647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xmlns:p14="http://schemas.microsoft.com/office/powerpoint/2010/main" xmlns="" id="{E6091F57-CD45-4EFB-9930-8D47B12D4AD8}"/>
              </a:ext>
            </a:extLst>
          </p:cNvPr>
          <p:cNvSpPr>
            <a:spLocks noGrp="1"/>
          </p:cNvSpPr>
          <p:nvPr>
            <p:ph sz="quarter" idx="15"/>
          </p:nvPr>
        </p:nvSpPr>
        <p:spPr>
          <a:xfrm>
            <a:off x="609600" y="2872280"/>
            <a:ext cx="10972800" cy="3301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xmlns:p14="http://schemas.microsoft.com/office/powerpoint/2010/main" xmlns="" id="{074465FE-83A1-43BF-B460-8D70880BDE6E}"/>
              </a:ext>
            </a:extLst>
          </p:cNvPr>
          <p:cNvSpPr>
            <a:spLocks noGrp="1"/>
          </p:cNvSpPr>
          <p:nvPr>
            <p:ph idx="1"/>
          </p:nvPr>
        </p:nvSpPr>
        <p:spPr>
          <a:xfrm>
            <a:off x="609600" y="983069"/>
            <a:ext cx="10972800" cy="5166804"/>
          </a:xfrm>
          <a:prstGeom prst="rect">
            <a:avLst/>
          </a:prstGeom>
        </p:spPr>
        <p:txBody>
          <a:bodyPr vert="horz" lIns="0" tIns="0" rIns="0" bIns="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Tree>
    <p:custDataLst>
      <p:tags r:id="rId1"/>
    </p:custDataLst>
    <p:extLst>
      <p:ext uri="{BB962C8B-B14F-4D97-AF65-F5344CB8AC3E}">
        <p14:creationId xmlns:p14="http://schemas.microsoft.com/office/powerpoint/2010/main" val="183008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ig Statement - Leaf" preserve="1" userDrawn="1">
  <p:cSld name="Transition">
    <p:spTree>
      <p:nvGrpSpPr>
        <p:cNvPr id="1" name="Shape 14324"/>
        <p:cNvGrpSpPr/>
        <p:nvPr/>
      </p:nvGrpSpPr>
      <p:grpSpPr>
        <a:xfrm>
          <a:off x="0" y="0"/>
          <a:ext cx="0" cy="0"/>
          <a:chOff x="0" y="0"/>
          <a:chExt cx="0" cy="0"/>
        </a:xfrm>
      </p:grpSpPr>
      <p:pic>
        <p:nvPicPr>
          <p:cNvPr id="14325" name="Google Shape;14325;g31fba719216_1_9076" descr="A logo with a blue and green gradient&#10;&#10;Description automatically generated"/>
          <p:cNvPicPr preferRelativeResize="0"/>
          <p:nvPr/>
        </p:nvPicPr>
        <p:blipFill rotWithShape="1">
          <a:blip r:embed="rId3">
            <a:alphaModFix/>
          </a:blip>
          <a:srcRect/>
          <a:stretch/>
        </p:blipFill>
        <p:spPr>
          <a:xfrm>
            <a:off x="879" y="0"/>
            <a:ext cx="12191123" cy="6858494"/>
          </a:xfrm>
          <a:prstGeom prst="rect">
            <a:avLst/>
          </a:prstGeom>
          <a:noFill/>
          <a:ln>
            <a:noFill/>
          </a:ln>
        </p:spPr>
      </p:pic>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sp>
            <p:nvSpPr>
              <p:cNvPr id="14332" name="Google Shape;14332;g31fba719216_1_9076"/>
              <p:cNvSpPr/>
              <p:nvPr/>
            </p:nvSpPr>
            <p:spPr>
              <a:xfrm>
                <a:off x="745455" y="6594444"/>
                <a:ext cx="55936" cy="81777"/>
              </a:xfrm>
              <a:custGeom>
                <a:avLst/>
                <a:gdLst/>
                <a:ahLst/>
                <a:cxnLst/>
                <a:rect l="l" t="t" r="r" b="b"/>
                <a:pathLst>
                  <a:path w="55936" h="81777" extrusionOk="0">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3" name="Google Shape;14333;g31fba719216_1_9076"/>
              <p:cNvSpPr/>
              <p:nvPr/>
            </p:nvSpPr>
            <p:spPr>
              <a:xfrm>
                <a:off x="809582" y="6618699"/>
                <a:ext cx="55872" cy="74221"/>
              </a:xfrm>
              <a:custGeom>
                <a:avLst/>
                <a:gdLst/>
                <a:ahLst/>
                <a:cxnLst/>
                <a:rect l="l" t="t" r="r" b="b"/>
                <a:pathLst>
                  <a:path w="55872" h="74221" extrusionOk="0">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4" name="Google Shape;14334;g31fba719216_1_9076"/>
              <p:cNvSpPr/>
              <p:nvPr/>
            </p:nvSpPr>
            <p:spPr>
              <a:xfrm>
                <a:off x="913010" y="6597746"/>
                <a:ext cx="64317" cy="77079"/>
              </a:xfrm>
              <a:custGeom>
                <a:avLst/>
                <a:gdLst/>
                <a:ahLst/>
                <a:cxnLst/>
                <a:rect l="l" t="t" r="r" b="b"/>
                <a:pathLst>
                  <a:path w="64317" h="77079" extrusionOk="0">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5" name="Google Shape;14335;g31fba719216_1_9076"/>
              <p:cNvSpPr/>
              <p:nvPr/>
            </p:nvSpPr>
            <p:spPr>
              <a:xfrm>
                <a:off x="991041" y="6615627"/>
                <a:ext cx="34095" cy="59325"/>
              </a:xfrm>
              <a:custGeom>
                <a:avLst/>
                <a:gdLst/>
                <a:ahLst/>
                <a:cxnLst/>
                <a:rect l="l" t="t" r="r" b="b"/>
                <a:pathLst>
                  <a:path w="34095" h="59325" extrusionOk="0">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6" name="Google Shape;14336;g31fba719216_1_9076"/>
              <p:cNvSpPr/>
              <p:nvPr/>
            </p:nvSpPr>
            <p:spPr>
              <a:xfrm>
                <a:off x="1031485"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7" name="Google Shape;14337;g31fba719216_1_9076"/>
              <p:cNvSpPr/>
              <p:nvPr/>
            </p:nvSpPr>
            <p:spPr>
              <a:xfrm>
                <a:off x="1103168" y="6615904"/>
                <a:ext cx="52698" cy="60190"/>
              </a:xfrm>
              <a:custGeom>
                <a:avLst/>
                <a:gdLst/>
                <a:ahLst/>
                <a:cxnLst/>
                <a:rect l="l" t="t" r="r" b="b"/>
                <a:pathLst>
                  <a:path w="52698" h="60190" extrusionOk="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8" name="Google Shape;14338;g31fba719216_1_9076"/>
              <p:cNvSpPr/>
              <p:nvPr/>
            </p:nvSpPr>
            <p:spPr>
              <a:xfrm>
                <a:off x="1168882" y="6594444"/>
                <a:ext cx="60253" cy="81713"/>
              </a:xfrm>
              <a:custGeom>
                <a:avLst/>
                <a:gdLst/>
                <a:ahLst/>
                <a:cxnLst/>
                <a:rect l="l" t="t" r="r" b="b"/>
                <a:pathLst>
                  <a:path w="60253" h="81713" extrusionOk="0">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9" name="Google Shape;14339;g31fba719216_1_9076"/>
              <p:cNvSpPr/>
              <p:nvPr/>
            </p:nvSpPr>
            <p:spPr>
              <a:xfrm>
                <a:off x="1242659" y="6615587"/>
                <a:ext cx="53904" cy="60762"/>
              </a:xfrm>
              <a:custGeom>
                <a:avLst/>
                <a:gdLst/>
                <a:ahLst/>
                <a:cxnLst/>
                <a:rect l="l" t="t" r="r" b="b"/>
                <a:pathLst>
                  <a:path w="53904" h="60762" extrusionOk="0">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0" name="Google Shape;14340;g31fba719216_1_9076"/>
              <p:cNvSpPr/>
              <p:nvPr/>
            </p:nvSpPr>
            <p:spPr>
              <a:xfrm>
                <a:off x="1303928"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1" name="Google Shape;14341;g31fba719216_1_9076"/>
              <p:cNvSpPr/>
              <p:nvPr/>
            </p:nvSpPr>
            <p:spPr>
              <a:xfrm>
                <a:off x="1379484" y="6615524"/>
                <a:ext cx="88634" cy="59554"/>
              </a:xfrm>
              <a:custGeom>
                <a:avLst/>
                <a:gdLst/>
                <a:ahLst/>
                <a:cxnLst/>
                <a:rect l="l" t="t" r="r" b="b"/>
                <a:pathLst>
                  <a:path w="88634" h="59554" extrusionOk="0">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4342" name="Google Shape;14342;g31fba719216_1_9076"/>
            <p:cNvGrpSpPr/>
            <p:nvPr/>
          </p:nvGrpSpPr>
          <p:grpSpPr>
            <a:xfrm>
              <a:off x="265625" y="6323271"/>
              <a:ext cx="1249222" cy="190348"/>
              <a:chOff x="265625" y="6323271"/>
              <a:chExt cx="1249222" cy="190348"/>
            </a:xfrm>
          </p:grpSpPr>
          <p:sp>
            <p:nvSpPr>
              <p:cNvPr id="14343" name="Google Shape;14343;g31fba719216_1_9076"/>
              <p:cNvSpPr/>
              <p:nvPr/>
            </p:nvSpPr>
            <p:spPr>
              <a:xfrm>
                <a:off x="745773" y="6327144"/>
                <a:ext cx="264126" cy="184633"/>
              </a:xfrm>
              <a:custGeom>
                <a:avLst/>
                <a:gdLst/>
                <a:ahLst/>
                <a:cxnLst/>
                <a:rect l="l" t="t" r="r" b="b"/>
                <a:pathLst>
                  <a:path w="264126" h="184633" extrusionOk="0">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4" name="Google Shape;14344;g31fba719216_1_9076"/>
              <p:cNvSpPr/>
              <p:nvPr/>
            </p:nvSpPr>
            <p:spPr>
              <a:xfrm>
                <a:off x="1200945" y="6326827"/>
                <a:ext cx="102285" cy="184697"/>
              </a:xfrm>
              <a:custGeom>
                <a:avLst/>
                <a:gdLst/>
                <a:ahLst/>
                <a:cxnLst/>
                <a:rect l="l" t="t" r="r" b="b"/>
                <a:pathLst>
                  <a:path w="102285" h="184697" extrusionOk="0">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5" name="Google Shape;14345;g31fba719216_1_9076"/>
              <p:cNvSpPr/>
              <p:nvPr/>
            </p:nvSpPr>
            <p:spPr>
              <a:xfrm>
                <a:off x="1301262" y="6326700"/>
                <a:ext cx="166856" cy="186538"/>
              </a:xfrm>
              <a:custGeom>
                <a:avLst/>
                <a:gdLst/>
                <a:ahLst/>
                <a:cxnLst/>
                <a:rect l="l" t="t" r="r" b="b"/>
                <a:pathLst>
                  <a:path w="166856" h="186538" extrusionOk="0">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6" name="Google Shape;14346;g31fba719216_1_9076"/>
              <p:cNvSpPr/>
              <p:nvPr/>
            </p:nvSpPr>
            <p:spPr>
              <a:xfrm>
                <a:off x="1010406" y="6327144"/>
                <a:ext cx="157967" cy="186157"/>
              </a:xfrm>
              <a:custGeom>
                <a:avLst/>
                <a:gdLst/>
                <a:ahLst/>
                <a:cxnLst/>
                <a:rect l="l" t="t" r="r" b="b"/>
                <a:pathLst>
                  <a:path w="157967" h="186157" extrusionOk="0">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7" name="Google Shape;14347;g31fba719216_1_9076"/>
              <p:cNvSpPr/>
              <p:nvPr/>
            </p:nvSpPr>
            <p:spPr>
              <a:xfrm>
                <a:off x="265625" y="6323271"/>
                <a:ext cx="468782" cy="190348"/>
              </a:xfrm>
              <a:custGeom>
                <a:avLst/>
                <a:gdLst/>
                <a:ahLst/>
                <a:cxnLst/>
                <a:rect l="l" t="t" r="r" b="b"/>
                <a:pathLst>
                  <a:path w="468782" h="190348" extrusionOk="0">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8" name="Google Shape;14348;g31fba719216_1_9076"/>
              <p:cNvSpPr/>
              <p:nvPr/>
            </p:nvSpPr>
            <p:spPr>
              <a:xfrm>
                <a:off x="1470340" y="6326700"/>
                <a:ext cx="44507" cy="44761"/>
              </a:xfrm>
              <a:custGeom>
                <a:avLst/>
                <a:gdLst/>
                <a:ahLst/>
                <a:cxnLst/>
                <a:rect l="l" t="t" r="r" b="b"/>
                <a:pathLst>
                  <a:path w="44507" h="44761" extrusionOk="0">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9" name="Google Shape;14349;g31fba719216_1_9076"/>
              <p:cNvSpPr/>
              <p:nvPr/>
            </p:nvSpPr>
            <p:spPr>
              <a:xfrm>
                <a:off x="1484118" y="6337811"/>
                <a:ext cx="17968" cy="21714"/>
              </a:xfrm>
              <a:custGeom>
                <a:avLst/>
                <a:gdLst/>
                <a:ahLst/>
                <a:cxnLst/>
                <a:rect l="l" t="t" r="r" b="b"/>
                <a:pathLst>
                  <a:path w="17968" h="21714" extrusionOk="0">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2" name="Title 1">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BC563103-34C6-8E9E-ED74-AD6B52229BD5}"/>
              </a:ext>
            </a:extLst>
          </p:cNvPr>
          <p:cNvSpPr>
            <a:spLocks noGrp="1"/>
          </p:cNvSpPr>
          <p:nvPr>
            <p:ph type="title" hasCustomPrompt="1"/>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lang="en-US" dirty="0"/>
              <a:t>Lesson Transition</a:t>
            </a:r>
          </a:p>
        </p:txBody>
      </p:sp>
      <p:sp>
        <p:nvSpPr>
          <p:cNvPr id="3" name="TextBox 2">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4A56D815-7A97-86A5-8207-7A4449ED9E75}"/>
              </a:ext>
            </a:extLst>
          </p:cNvPr>
          <p:cNvSpPr txBox="1"/>
          <p:nvPr userDrawn="1"/>
        </p:nvSpPr>
        <p:spPr>
          <a:xfrm>
            <a:off x="1645084" y="6488393"/>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Tree>
    <p:custDataLst>
      <p:tags r:id="rId1"/>
    </p:custDataLst>
    <p:extLst>
      <p:ext uri="{BB962C8B-B14F-4D97-AF65-F5344CB8AC3E}">
        <p14:creationId xmlns:p14="http://schemas.microsoft.com/office/powerpoint/2010/main" val="3445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a16="http://schemas.microsoft.com/office/drawing/2014/main"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xmlns:mc="http://schemas.openxmlformats.org/markup-compatibility/2006" xmlns:p14="http://schemas.microsoft.com/office/powerpoint/2010/main" xmlns="" id="{552AB5D8-753F-CA24-2C8A-45BC9791756E}"/>
              </a:ext>
            </a:extLst>
          </p:cNvPr>
          <p:cNvSpPr/>
          <p:nvPr/>
        </p:nvSpPr>
        <p:spPr>
          <a:xfrm>
            <a:off x="-9733" y="1828237"/>
            <a:ext cx="12206760"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45000">
                <a:srgbClr val="299B75"/>
              </a:gs>
              <a:gs pos="80000">
                <a:srgbClr val="61A30E"/>
              </a:gs>
            </a:gsLst>
            <a:lin ang="0" scaled="1"/>
          </a:gradFill>
          <a:ln w="0" cap="flat">
            <a:noFill/>
            <a:prstDash val="solid"/>
            <a:miter/>
          </a:ln>
        </p:spPr>
        <p:txBody>
          <a:bodyPr rtlCol="0" anchor="ctr"/>
          <a:lstStyle/>
          <a:p>
            <a:endParaRPr lang="en-US" sz="1800" dirty="0"/>
          </a:p>
        </p:txBody>
      </p:sp>
      <p:sp>
        <p:nvSpPr>
          <p:cNvPr id="37" name="Freeform: Shape 36">
            <a:extLst>
              <a:ext uri="{FF2B5EF4-FFF2-40B4-BE49-F238E27FC236}">
                <a16:creationId xmlns:a16="http://schemas.microsoft.com/office/drawing/2014/main" xmlns:mc="http://schemas.openxmlformats.org/markup-compatibility/2006" xmlns:p14="http://schemas.microsoft.com/office/powerpoint/2010/main" xmlns="" id="{1A0A18CC-E157-AD15-E51D-50F3DC99465B}"/>
              </a:ext>
            </a:extLst>
          </p:cNvPr>
          <p:cNvSpPr/>
          <p:nvPr/>
        </p:nvSpPr>
        <p:spPr>
          <a:xfrm>
            <a:off x="6458712" y="3559220"/>
            <a:ext cx="5733288" cy="3298781"/>
          </a:xfrm>
          <a:custGeom>
            <a:avLst/>
            <a:gdLst>
              <a:gd name="connsiteX0" fmla="*/ 3823502 w 5731795"/>
              <a:gd name="connsiteY0" fmla="*/ 0 h 3298781"/>
              <a:gd name="connsiteX1" fmla="*/ 5731795 w 5731795"/>
              <a:gd name="connsiteY1" fmla="*/ 0 h 3298781"/>
              <a:gd name="connsiteX2" fmla="*/ 5731795 w 5731795"/>
              <a:gd name="connsiteY2" fmla="*/ 1358608 h 3298781"/>
              <a:gd name="connsiteX3" fmla="*/ 3791622 w 5731795"/>
              <a:gd name="connsiteY3" fmla="*/ 3298781 h 3298781"/>
              <a:gd name="connsiteX4" fmla="*/ 0 w 5731795"/>
              <a:gd name="connsiteY4" fmla="*/ 3298781 h 3298781"/>
              <a:gd name="connsiteX5" fmla="*/ 2927726 w 5731795"/>
              <a:gd name="connsiteY5" fmla="*/ 371055 h 3298781"/>
              <a:gd name="connsiteX6" fmla="*/ 3823502 w 5731795"/>
              <a:gd name="connsiteY6" fmla="*/ 0 h 32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1795" h="3298781">
                <a:moveTo>
                  <a:pt x="3823502" y="0"/>
                </a:moveTo>
                <a:lnTo>
                  <a:pt x="5731795" y="0"/>
                </a:lnTo>
                <a:lnTo>
                  <a:pt x="5731795" y="1358608"/>
                </a:lnTo>
                <a:lnTo>
                  <a:pt x="3791622" y="3298781"/>
                </a:lnTo>
                <a:lnTo>
                  <a:pt x="0" y="3298781"/>
                </a:lnTo>
                <a:lnTo>
                  <a:pt x="2927726" y="371055"/>
                </a:lnTo>
                <a:cubicBezTo>
                  <a:pt x="3165320" y="133460"/>
                  <a:pt x="3487538" y="0"/>
                  <a:pt x="3823502" y="0"/>
                </a:cubicBezTo>
                <a:close/>
              </a:path>
            </a:pathLst>
          </a:custGeom>
          <a:gradFill>
            <a:gsLst>
              <a:gs pos="21000">
                <a:srgbClr val="61A30E"/>
              </a:gs>
              <a:gs pos="83000">
                <a:srgbClr val="0095C4"/>
              </a:gs>
            </a:gsLst>
            <a:lin ang="18900033" scaled="1"/>
          </a:gradFill>
          <a:ln w="0" cap="flat">
            <a:noFill/>
            <a:prstDash val="solid"/>
            <a:miter/>
          </a:ln>
        </p:spPr>
        <p:txBody>
          <a:bodyPr rtlCol="0" anchor="ctr"/>
          <a:lstStyle/>
          <a:p>
            <a:endParaRPr lang="en-US" sz="1800" dirty="0"/>
          </a:p>
        </p:txBody>
      </p:sp>
      <p:sp>
        <p:nvSpPr>
          <p:cNvPr id="28" name="Title 1">
            <a:extLst>
              <a:ext uri="{FF2B5EF4-FFF2-40B4-BE49-F238E27FC236}">
                <a16:creationId xmlns:a16="http://schemas.microsoft.com/office/drawing/2014/main" xmlns:mc="http://schemas.openxmlformats.org/markup-compatibility/2006" xmlns:p14="http://schemas.microsoft.com/office/powerpoint/2010/main" xmlns="" id="{426C215B-BC62-3CF9-EDF0-6413174A435A}"/>
              </a:ext>
            </a:extLst>
          </p:cNvPr>
          <p:cNvSpPr>
            <a:spLocks noGrp="1"/>
          </p:cNvSpPr>
          <p:nvPr>
            <p:ph type="title" hasCustomPrompt="1"/>
          </p:nvPr>
        </p:nvSpPr>
        <p:spPr>
          <a:xfrm>
            <a:off x="589262" y="938794"/>
            <a:ext cx="6429300" cy="1229360"/>
          </a:xfrm>
        </p:spPr>
        <p:txBody>
          <a:bodyPr wrap="square" anchor="b"/>
          <a:lstStyle>
            <a:lvl1pPr algn="l">
              <a:lnSpc>
                <a:spcPts val="4200"/>
              </a:lnSpc>
              <a:defRPr sz="4000" b="0" cap="none" baseline="0">
                <a:solidFill>
                  <a:schemeClr val="accent2"/>
                </a:solidFill>
              </a:defRPr>
            </a:lvl1pPr>
          </a:lstStyle>
          <a:p>
            <a:r>
              <a:rPr lang="en-US"/>
              <a:t>Big Statement – </a:t>
            </a:r>
            <a:br>
              <a:rPr lang="en-US"/>
            </a:br>
            <a:r>
              <a:rPr lang="en-US"/>
              <a:t>Green Theme</a:t>
            </a:r>
          </a:p>
        </p:txBody>
      </p:sp>
      <p:sp>
        <p:nvSpPr>
          <p:cNvPr id="29" name="Subtitle">
            <a:extLst>
              <a:ext uri="{FF2B5EF4-FFF2-40B4-BE49-F238E27FC236}">
                <a16:creationId xmlns:a16="http://schemas.microsoft.com/office/drawing/2014/main" xmlns:mc="http://schemas.openxmlformats.org/markup-compatibility/2006" xmlns:p14="http://schemas.microsoft.com/office/powerpoint/2010/main" xmlns="" id="{615FECE3-9918-4B48-E68F-739600E4B93A}"/>
              </a:ext>
            </a:extLst>
          </p:cNvPr>
          <p:cNvSpPr>
            <a:spLocks noGrp="1"/>
          </p:cNvSpPr>
          <p:nvPr>
            <p:ph type="subTitle" idx="10" hasCustomPrompt="1"/>
          </p:nvPr>
        </p:nvSpPr>
        <p:spPr>
          <a:xfrm>
            <a:off x="603123" y="2554580"/>
            <a:ext cx="6410071"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7" name="page number">
            <a:extLst>
              <a:ext uri="{FF2B5EF4-FFF2-40B4-BE49-F238E27FC236}">
                <a16:creationId xmlns:a16="http://schemas.microsoft.com/office/drawing/2014/main" xmlns:mc="http://schemas.openxmlformats.org/markup-compatibility/2006" xmlns:p14="http://schemas.microsoft.com/office/powerpoint/2010/main" xmlns="" id="{4144FBF0-61D7-2140-A159-ECF2E9CDDA21}"/>
              </a:ext>
            </a:extLst>
          </p:cNvPr>
          <p:cNvSpPr txBox="1"/>
          <p:nvPr/>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175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6CA78923-D2E2-4677-A54B-37B7C98B9474}"/>
              </a:ext>
            </a:extLst>
          </p:cNvPr>
          <p:cNvSpPr>
            <a:spLocks noGrp="1"/>
          </p:cNvSpPr>
          <p:nvPr>
            <p:ph type="title"/>
          </p:nvPr>
        </p:nvSpPr>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xmlns:p14="http://schemas.microsoft.com/office/powerpoint/2010/main" xmlns="" id="{A3D9C313-9D74-4417-9CE5-3067F940B13A}"/>
              </a:ext>
            </a:extLst>
          </p:cNvPr>
          <p:cNvSpPr>
            <a:spLocks noGrp="1"/>
          </p:cNvSpPr>
          <p:nvPr>
            <p:ph sz="quarter" idx="12"/>
          </p:nvPr>
        </p:nvSpPr>
        <p:spPr>
          <a:xfrm>
            <a:off x="609600" y="914401"/>
            <a:ext cx="10972800" cy="5251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27452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lvl="0"/>
            <a:r>
              <a:rPr lang="en-US" dirty="0"/>
              <a:t>Click to edit Master text styles</a:t>
            </a:r>
          </a:p>
        </p:txBody>
      </p:sp>
      <p:sp>
        <p:nvSpPr>
          <p:cNvPr id="8" name="Content Placeholder 7">
            <a:extLst>
              <a:ext uri="{FF2B5EF4-FFF2-40B4-BE49-F238E27FC236}">
                <a16:creationId xmlns:a16="http://schemas.microsoft.com/office/drawing/2014/main" xmlns:p14="http://schemas.microsoft.com/office/powerpoint/2010/main" xmlns="" id="{7BED48D6-5E08-4BBE-A22B-926F5CAE8633}"/>
              </a:ext>
            </a:extLst>
          </p:cNvPr>
          <p:cNvSpPr>
            <a:spLocks noGrp="1"/>
          </p:cNvSpPr>
          <p:nvPr>
            <p:ph sz="quarter" idx="12"/>
          </p:nvPr>
        </p:nvSpPr>
        <p:spPr>
          <a:xfrm>
            <a:off x="609600" y="1582738"/>
            <a:ext cx="10972800" cy="458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11" name="Content Placeholder 10">
            <a:extLst>
              <a:ext uri="{FF2B5EF4-FFF2-40B4-BE49-F238E27FC236}">
                <a16:creationId xmlns:a16="http://schemas.microsoft.com/office/drawing/2014/main" xmlns:p14="http://schemas.microsoft.com/office/powerpoint/2010/main" xmlns="" id="{03C94062-1286-4C6A-8575-A88C141666A3}"/>
              </a:ext>
            </a:extLst>
          </p:cNvPr>
          <p:cNvSpPr>
            <a:spLocks noGrp="1"/>
          </p:cNvSpPr>
          <p:nvPr>
            <p:ph sz="quarter" idx="11"/>
          </p:nvPr>
        </p:nvSpPr>
        <p:spPr>
          <a:xfrm>
            <a:off x="609600" y="914400"/>
            <a:ext cx="5414963"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xmlns:p14="http://schemas.microsoft.com/office/powerpoint/2010/main" xmlns="" id="{4E9B68EA-4A98-4398-BBF4-205E456744B4}"/>
              </a:ext>
            </a:extLst>
          </p:cNvPr>
          <p:cNvSpPr>
            <a:spLocks noGrp="1"/>
          </p:cNvSpPr>
          <p:nvPr>
            <p:ph sz="quarter" idx="12"/>
          </p:nvPr>
        </p:nvSpPr>
        <p:spPr>
          <a:xfrm>
            <a:off x="6162675" y="914400"/>
            <a:ext cx="541972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377837" y="914400"/>
            <a:ext cx="7204563"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118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6" name="Content Placeholder 2"/>
          <p:cNvSpPr>
            <a:spLocks noGrp="1"/>
          </p:cNvSpPr>
          <p:nvPr>
            <p:ph idx="11" hasCustomPrompt="1"/>
          </p:nvPr>
        </p:nvSpPr>
        <p:spPr>
          <a:xfrm>
            <a:off x="609600" y="914400"/>
            <a:ext cx="10972800" cy="587830"/>
          </a:xfrm>
          <a:prstGeom prst="rect">
            <a:avLst/>
          </a:prstGeom>
        </p:spPr>
        <p:txBody>
          <a:bodyPr>
            <a:noAutofit/>
          </a:bodyPr>
          <a:lstStyle/>
          <a:p>
            <a:pPr lvl="0"/>
            <a:r>
              <a:rPr lang="en-US" dirty="0"/>
              <a:t>Click to edit Master text styles</a:t>
            </a:r>
          </a:p>
        </p:txBody>
      </p:sp>
      <p:sp>
        <p:nvSpPr>
          <p:cNvPr id="16" name="Content Placeholder 15">
            <a:extLst>
              <a:ext uri="{FF2B5EF4-FFF2-40B4-BE49-F238E27FC236}">
                <a16:creationId xmlns:a16="http://schemas.microsoft.com/office/drawing/2014/main" xmlns:p14="http://schemas.microsoft.com/office/powerpoint/2010/main" xmlns="" id="{32859F83-E3E3-4345-83AB-12C9183F59E8}"/>
              </a:ext>
            </a:extLst>
          </p:cNvPr>
          <p:cNvSpPr>
            <a:spLocks noGrp="1"/>
          </p:cNvSpPr>
          <p:nvPr>
            <p:ph sz="quarter" idx="12"/>
          </p:nvPr>
        </p:nvSpPr>
        <p:spPr>
          <a:xfrm>
            <a:off x="609600" y="1687513"/>
            <a:ext cx="5407025" cy="4478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xmlns:p14="http://schemas.microsoft.com/office/powerpoint/2010/main" xmlns="" id="{4A9AFF7D-D413-42E0-86B9-4049720DFF42}"/>
              </a:ext>
            </a:extLst>
          </p:cNvPr>
          <p:cNvSpPr>
            <a:spLocks noGrp="1"/>
          </p:cNvSpPr>
          <p:nvPr>
            <p:ph sz="quarter" idx="13"/>
          </p:nvPr>
        </p:nvSpPr>
        <p:spPr>
          <a:xfrm>
            <a:off x="6180524" y="1687513"/>
            <a:ext cx="5401872" cy="44783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70275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2" name="Content Placeholder 11">
            <a:extLst>
              <a:ext uri="{FF2B5EF4-FFF2-40B4-BE49-F238E27FC236}">
                <a16:creationId xmlns:a16="http://schemas.microsoft.com/office/drawing/2014/main" xmlns:p14="http://schemas.microsoft.com/office/powerpoint/2010/main" xmlns="" id="{A4A39F82-4F84-4F7C-A7E0-574DD4A2D2EF}"/>
              </a:ext>
            </a:extLst>
          </p:cNvPr>
          <p:cNvSpPr>
            <a:spLocks noGrp="1"/>
          </p:cNvSpPr>
          <p:nvPr>
            <p:ph sz="quarter" idx="11"/>
          </p:nvPr>
        </p:nvSpPr>
        <p:spPr>
          <a:xfrm>
            <a:off x="609600" y="914400"/>
            <a:ext cx="7264400"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xmlns:p14="http://schemas.microsoft.com/office/powerpoint/2010/main" xmlns="" id="{A5807AFE-9169-4709-B0F3-68880FE5EBF5}"/>
              </a:ext>
            </a:extLst>
          </p:cNvPr>
          <p:cNvSpPr>
            <a:spLocks noGrp="1"/>
          </p:cNvSpPr>
          <p:nvPr>
            <p:ph sz="quarter" idx="12"/>
          </p:nvPr>
        </p:nvSpPr>
        <p:spPr>
          <a:xfrm>
            <a:off x="8011855" y="914400"/>
            <a:ext cx="357054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4" name="Text Placeholder 3">
            <a:extLst>
              <a:ext uri="{FF2B5EF4-FFF2-40B4-BE49-F238E27FC236}">
                <a16:creationId xmlns:a16="http://schemas.microsoft.com/office/drawing/2014/main" xmlns:p15="http://schemas.microsoft.com/office/powerpoint/2012/main" xmlns:p14="http://schemas.microsoft.com/office/powerpoint/2010/main" xmlns="" id="{B62C14BA-62A4-47F1-B37F-627F80BCE6F0}"/>
              </a:ext>
            </a:extLst>
          </p:cNvPr>
          <p:cNvSpPr>
            <a:spLocks noGrp="1"/>
          </p:cNvSpPr>
          <p:nvPr>
            <p:ph type="body" idx="1"/>
          </p:nvPr>
        </p:nvSpPr>
        <p:spPr>
          <a:xfrm>
            <a:off x="609600" y="911225"/>
            <a:ext cx="10972800" cy="525462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green and blue arrow&#10;&#10;Description automatically generated">
            <a:extLst>
              <a:ext uri="{FF2B5EF4-FFF2-40B4-BE49-F238E27FC236}">
                <a16:creationId xmlns:a16="http://schemas.microsoft.com/office/drawing/2014/main" xmlns:p15="http://schemas.microsoft.com/office/powerpoint/2012/main" xmlns:p14="http://schemas.microsoft.com/office/powerpoint/2010/main" xmlns="" id="{DC8CE3FD-E414-E53C-46D1-374F509AABB3}"/>
              </a:ext>
            </a:extLst>
          </p:cNvPr>
          <p:cNvPicPr>
            <a:picLocks noChangeAspect="1"/>
          </p:cNvPicPr>
          <p:nvPr userDrawn="1"/>
        </p:nvPicPr>
        <p:blipFill rotWithShape="1">
          <a:blip r:embed="rId15"/>
          <a:srcRect b="97344"/>
          <a:stretch/>
        </p:blipFill>
        <p:spPr>
          <a:xfrm>
            <a:off x="0" y="-494"/>
            <a:ext cx="12187946" cy="182146"/>
          </a:xfrm>
          <a:prstGeom prst="rect">
            <a:avLst/>
          </a:prstGeom>
        </p:spPr>
      </p:pic>
      <p:grpSp>
        <p:nvGrpSpPr>
          <p:cNvPr id="7" name="Graphic 8">
            <a:extLst>
              <a:ext uri="{FF2B5EF4-FFF2-40B4-BE49-F238E27FC236}">
                <a16:creationId xmlns:a16="http://schemas.microsoft.com/office/drawing/2014/main" xmlns:p15="http://schemas.microsoft.com/office/powerpoint/2012/main" xmlns:p14="http://schemas.microsoft.com/office/powerpoint/2010/main" xmlns="" id="{647D5F7B-5F3F-540F-E185-DA749AA28B06}"/>
              </a:ext>
            </a:extLst>
          </p:cNvPr>
          <p:cNvGrpSpPr/>
          <p:nvPr userDrawn="1"/>
        </p:nvGrpSpPr>
        <p:grpSpPr>
          <a:xfrm>
            <a:off x="265625" y="6323271"/>
            <a:ext cx="1249223" cy="369648"/>
            <a:chOff x="265625" y="6323271"/>
            <a:chExt cx="1249223" cy="369648"/>
          </a:xfrm>
          <a:solidFill>
            <a:srgbClr val="000000"/>
          </a:solidFill>
        </p:grpSpPr>
        <p:grpSp>
          <p:nvGrpSpPr>
            <p:cNvPr id="8" name="Graphic 8">
              <a:extLst>
                <a:ext uri="{FF2B5EF4-FFF2-40B4-BE49-F238E27FC236}">
                  <a16:creationId xmlns:a16="http://schemas.microsoft.com/office/drawing/2014/main" xmlns:p15="http://schemas.microsoft.com/office/powerpoint/2012/main" xmlns:p14="http://schemas.microsoft.com/office/powerpoint/2010/main" xmlns="" id="{9A2DA8F8-F0AC-0D6F-7D50-FC55E93A583C}"/>
                </a:ext>
              </a:extLst>
            </p:cNvPr>
            <p:cNvGrpSpPr/>
            <p:nvPr/>
          </p:nvGrpSpPr>
          <p:grpSpPr>
            <a:xfrm>
              <a:off x="745455" y="6594444"/>
              <a:ext cx="722662" cy="98475"/>
              <a:chOff x="745455" y="6594444"/>
              <a:chExt cx="722662" cy="98475"/>
            </a:xfrm>
            <a:solidFill>
              <a:srgbClr val="000000"/>
            </a:solidFill>
          </p:grpSpPr>
          <p:sp>
            <p:nvSpPr>
              <p:cNvPr id="28" name="Freeform 49">
                <a:extLst>
                  <a:ext uri="{FF2B5EF4-FFF2-40B4-BE49-F238E27FC236}">
                    <a16:creationId xmlns:a16="http://schemas.microsoft.com/office/drawing/2014/main" xmlns:p15="http://schemas.microsoft.com/office/powerpoint/2012/main" xmlns:p14="http://schemas.microsoft.com/office/powerpoint/2010/main" xmlns="" id="{2D6F73BE-45E1-398A-3446-D05B3B48E3D8}"/>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9" name="Freeform 50">
                <a:extLst>
                  <a:ext uri="{FF2B5EF4-FFF2-40B4-BE49-F238E27FC236}">
                    <a16:creationId xmlns:a16="http://schemas.microsoft.com/office/drawing/2014/main" xmlns:p15="http://schemas.microsoft.com/office/powerpoint/2012/main" xmlns:p14="http://schemas.microsoft.com/office/powerpoint/2010/main" xmlns="" id="{464D58F2-2DED-AB1A-E8AA-E58D26DF4B8B}"/>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0" name="Freeform 51">
                <a:extLst>
                  <a:ext uri="{FF2B5EF4-FFF2-40B4-BE49-F238E27FC236}">
                    <a16:creationId xmlns:a16="http://schemas.microsoft.com/office/drawing/2014/main" xmlns:p15="http://schemas.microsoft.com/office/powerpoint/2012/main" xmlns:p14="http://schemas.microsoft.com/office/powerpoint/2010/main" xmlns="" id="{D1EDEFAE-EE1E-B5D6-C340-0BFA89609D6B}"/>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1" name="Freeform 52">
                <a:extLst>
                  <a:ext uri="{FF2B5EF4-FFF2-40B4-BE49-F238E27FC236}">
                    <a16:creationId xmlns:a16="http://schemas.microsoft.com/office/drawing/2014/main" xmlns:p15="http://schemas.microsoft.com/office/powerpoint/2012/main" xmlns:p14="http://schemas.microsoft.com/office/powerpoint/2010/main" xmlns="" id="{D6EBC984-F9B1-BF23-EDB8-427CD64B51BF}"/>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2" name="Freeform 53">
                <a:extLst>
                  <a:ext uri="{FF2B5EF4-FFF2-40B4-BE49-F238E27FC236}">
                    <a16:creationId xmlns:a16="http://schemas.microsoft.com/office/drawing/2014/main" xmlns:p15="http://schemas.microsoft.com/office/powerpoint/2012/main" xmlns:p14="http://schemas.microsoft.com/office/powerpoint/2010/main" xmlns="" id="{C87654C1-D6B9-DE38-8E4F-58F160335F3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3" name="Freeform 54">
                <a:extLst>
                  <a:ext uri="{FF2B5EF4-FFF2-40B4-BE49-F238E27FC236}">
                    <a16:creationId xmlns:a16="http://schemas.microsoft.com/office/drawing/2014/main" xmlns:p15="http://schemas.microsoft.com/office/powerpoint/2012/main" xmlns:p14="http://schemas.microsoft.com/office/powerpoint/2010/main" xmlns="" id="{5022E85B-9C37-B458-EA34-346696B22251}"/>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4" name="Freeform 55">
                <a:extLst>
                  <a:ext uri="{FF2B5EF4-FFF2-40B4-BE49-F238E27FC236}">
                    <a16:creationId xmlns:a16="http://schemas.microsoft.com/office/drawing/2014/main" xmlns:p15="http://schemas.microsoft.com/office/powerpoint/2012/main" xmlns:p14="http://schemas.microsoft.com/office/powerpoint/2010/main" xmlns="" id="{348C121E-7206-7BDA-BCD5-062E43ABEA6D}"/>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5" name="Freeform 56">
                <a:extLst>
                  <a:ext uri="{FF2B5EF4-FFF2-40B4-BE49-F238E27FC236}">
                    <a16:creationId xmlns:a16="http://schemas.microsoft.com/office/drawing/2014/main" xmlns:p15="http://schemas.microsoft.com/office/powerpoint/2012/main" xmlns:p14="http://schemas.microsoft.com/office/powerpoint/2010/main" xmlns="" id="{E5BE0481-3870-97A7-BD35-75B4CC6411A7}"/>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6" name="Freeform 57">
                <a:extLst>
                  <a:ext uri="{FF2B5EF4-FFF2-40B4-BE49-F238E27FC236}">
                    <a16:creationId xmlns:a16="http://schemas.microsoft.com/office/drawing/2014/main" xmlns:p15="http://schemas.microsoft.com/office/powerpoint/2012/main" xmlns:p14="http://schemas.microsoft.com/office/powerpoint/2010/main" xmlns="" id="{8260598A-6D89-671E-E848-BABB4F5B6A5B}"/>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7" name="Freeform 58">
                <a:extLst>
                  <a:ext uri="{FF2B5EF4-FFF2-40B4-BE49-F238E27FC236}">
                    <a16:creationId xmlns:a16="http://schemas.microsoft.com/office/drawing/2014/main" xmlns:p15="http://schemas.microsoft.com/office/powerpoint/2012/main" xmlns:p14="http://schemas.microsoft.com/office/powerpoint/2010/main" xmlns="" id="{BAADFA55-635C-B4C1-3F65-F52E382D7BBB}"/>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nvGrpSpPr>
            <p:cNvPr id="9" name="Graphic 8">
              <a:extLst>
                <a:ext uri="{FF2B5EF4-FFF2-40B4-BE49-F238E27FC236}">
                  <a16:creationId xmlns:a16="http://schemas.microsoft.com/office/drawing/2014/main" xmlns:p15="http://schemas.microsoft.com/office/powerpoint/2012/main" xmlns:p14="http://schemas.microsoft.com/office/powerpoint/2010/main" xmlns="" id="{24CEFC4C-77CC-47B6-3552-7A2BA10E8686}"/>
                </a:ext>
              </a:extLst>
            </p:cNvPr>
            <p:cNvGrpSpPr/>
            <p:nvPr/>
          </p:nvGrpSpPr>
          <p:grpSpPr>
            <a:xfrm>
              <a:off x="265625" y="6323271"/>
              <a:ext cx="1249223" cy="190348"/>
              <a:chOff x="265625" y="6323271"/>
              <a:chExt cx="1249223" cy="190348"/>
            </a:xfrm>
            <a:solidFill>
              <a:srgbClr val="000000"/>
            </a:solidFill>
          </p:grpSpPr>
          <p:sp>
            <p:nvSpPr>
              <p:cNvPr id="18" name="Freeform 60">
                <a:extLst>
                  <a:ext uri="{FF2B5EF4-FFF2-40B4-BE49-F238E27FC236}">
                    <a16:creationId xmlns:a16="http://schemas.microsoft.com/office/drawing/2014/main" xmlns:p15="http://schemas.microsoft.com/office/powerpoint/2012/main" xmlns:p14="http://schemas.microsoft.com/office/powerpoint/2010/main" xmlns="" id="{EF4966E6-27E2-796A-0AC6-3CAF4224C8F3}"/>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1" name="Freeform 61">
                <a:extLst>
                  <a:ext uri="{FF2B5EF4-FFF2-40B4-BE49-F238E27FC236}">
                    <a16:creationId xmlns:a16="http://schemas.microsoft.com/office/drawing/2014/main" xmlns:p15="http://schemas.microsoft.com/office/powerpoint/2012/main" xmlns:p14="http://schemas.microsoft.com/office/powerpoint/2010/main" xmlns="" id="{23F6BEF8-207E-3A22-A0D3-BC4BA9E3E2C8}"/>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2" name="Freeform 62">
                <a:extLst>
                  <a:ext uri="{FF2B5EF4-FFF2-40B4-BE49-F238E27FC236}">
                    <a16:creationId xmlns:a16="http://schemas.microsoft.com/office/drawing/2014/main" xmlns:p15="http://schemas.microsoft.com/office/powerpoint/2012/main" xmlns:p14="http://schemas.microsoft.com/office/powerpoint/2010/main" xmlns="" id="{B6042717-4A8B-7D02-4218-C8F59746CA8B}"/>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4" name="Freeform 63">
                <a:extLst>
                  <a:ext uri="{FF2B5EF4-FFF2-40B4-BE49-F238E27FC236}">
                    <a16:creationId xmlns:a16="http://schemas.microsoft.com/office/drawing/2014/main" xmlns:p15="http://schemas.microsoft.com/office/powerpoint/2012/main" xmlns:p14="http://schemas.microsoft.com/office/powerpoint/2010/main" xmlns="" id="{6E83B190-8BD3-FEFD-7522-EF1C19348EE9}"/>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5" name="Freeform 64">
                <a:extLst>
                  <a:ext uri="{FF2B5EF4-FFF2-40B4-BE49-F238E27FC236}">
                    <a16:creationId xmlns:a16="http://schemas.microsoft.com/office/drawing/2014/main" xmlns:p15="http://schemas.microsoft.com/office/powerpoint/2012/main" xmlns:p14="http://schemas.microsoft.com/office/powerpoint/2010/main" xmlns="" id="{176EFABD-80A9-3E3A-BD0E-A86FC6D862C4}"/>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6" name="Freeform 65">
                <a:extLst>
                  <a:ext uri="{FF2B5EF4-FFF2-40B4-BE49-F238E27FC236}">
                    <a16:creationId xmlns:a16="http://schemas.microsoft.com/office/drawing/2014/main" xmlns:p15="http://schemas.microsoft.com/office/powerpoint/2012/main" xmlns:p14="http://schemas.microsoft.com/office/powerpoint/2010/main" xmlns="" id="{590D5FA0-E943-5DEA-AB75-CECAFD1F30E8}"/>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7" name="Freeform 66">
                <a:extLst>
                  <a:ext uri="{FF2B5EF4-FFF2-40B4-BE49-F238E27FC236}">
                    <a16:creationId xmlns:a16="http://schemas.microsoft.com/office/drawing/2014/main" xmlns:p15="http://schemas.microsoft.com/office/powerpoint/2012/main" xmlns:p14="http://schemas.microsoft.com/office/powerpoint/2010/main" xmlns="" id="{3BDC2549-55D4-43DB-3070-2CBF8BAA871B}"/>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spTree>
    <p:custDataLst>
      <p:tags r:id="rId14"/>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722" r:id="rId1"/>
    <p:sldLayoutId id="2147483725" r:id="rId2"/>
    <p:sldLayoutId id="2147483729" r:id="rId3"/>
    <p:sldLayoutId id="2147483718" r:id="rId4"/>
    <p:sldLayoutId id="2147483705" r:id="rId5"/>
    <p:sldLayoutId id="2147483690" r:id="rId6"/>
    <p:sldLayoutId id="2147483719" r:id="rId7"/>
    <p:sldLayoutId id="2147483727" r:id="rId8"/>
    <p:sldLayoutId id="2147483700" r:id="rId9"/>
    <p:sldLayoutId id="2147483710" r:id="rId10"/>
    <p:sldLayoutId id="2147483716" r:id="rId11"/>
    <p:sldLayoutId id="2147483728" r:id="rId12"/>
  </p:sldLayoutIdLst>
  <p:hf hdr="0" ftr="0" dt="0"/>
  <p:txStyles>
    <p:titleStyle>
      <a:lvl1pPr algn="l" defTabSz="914400" rtl="0" eaLnBrk="1" latinLnBrk="0" hangingPunct="1">
        <a:lnSpc>
          <a:spcPts val="2400"/>
        </a:lnSpc>
        <a:spcBef>
          <a:spcPct val="0"/>
        </a:spcBef>
        <a:buNone/>
        <a:defRPr sz="2200" b="0" kern="1200" baseline="0">
          <a:solidFill>
            <a:schemeClr val="accent2"/>
          </a:solidFill>
          <a:latin typeface="Arial" panose="020B0604020202020204" pitchFamily="34" charset="0"/>
          <a:ea typeface="+mj-ea"/>
          <a:cs typeface="Arial" panose="020B0604020202020204" pitchFamily="34" charset="0"/>
        </a:defRPr>
      </a:lvl1pPr>
    </p:titleStyle>
    <p:bodyStyle>
      <a:lvl1pPr marL="292100" indent="-292100" algn="l" defTabSz="914400" rtl="0" eaLnBrk="1" latinLnBrk="0" hangingPunct="1">
        <a:lnSpc>
          <a:spcPts val="2000"/>
        </a:lnSpc>
        <a:spcBef>
          <a:spcPts val="1200"/>
        </a:spcBef>
        <a:buClrTx/>
        <a:buSzPct val="90000"/>
        <a:buFontTx/>
        <a:buNone/>
        <a:defRPr sz="1800" kern="1200" baseline="0">
          <a:solidFill>
            <a:schemeClr val="tx2"/>
          </a:solidFill>
          <a:latin typeface="Arial" panose="020B0604020202020204" pitchFamily="34" charset="0"/>
          <a:ea typeface="+mn-ea"/>
          <a:cs typeface="Arial" panose="020B0604020202020204" pitchFamily="34" charset="0"/>
        </a:defRPr>
      </a:lvl1pPr>
      <a:lvl2pPr marL="569913" indent="-277813" algn="l" defTabSz="914400" rtl="0" eaLnBrk="1" latinLnBrk="0" hangingPunct="1">
        <a:lnSpc>
          <a:spcPts val="2000"/>
        </a:lnSpc>
        <a:spcBef>
          <a:spcPts val="1200"/>
        </a:spcBef>
        <a:buClrTx/>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2pPr>
      <a:lvl3pPr marL="862013" indent="-292100"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139825" indent="-277813"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1431925" indent="-292100" algn="l" defTabSz="85725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90000"/>
        </a:lnSpc>
        <a:spcBef>
          <a:spcPts val="12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p14="http://schemas.microsoft.com/office/powerpoint/2010/main" xmlns:a16="http://schemas.microsoft.com/office/drawing/2014/main" xmlns="">
        <p15:guide id="1" orient="horz" pos="3884"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3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3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3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6.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3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38.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39.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40.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4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4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44.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45.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5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54.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tags" Target="../tags/tag5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tags" Target="../tags/tag5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tags" Target="../tags/tag5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2" name="Title click to edit"/>
          <p:cNvSpPr>
            <a:spLocks noGrp="1"/>
          </p:cNvSpPr>
          <p:nvPr>
            <p:ph type="title"/>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a:t>Centralized Monitoring</a:t>
            </a:r>
          </a:p>
        </p:txBody>
      </p:sp>
      <p:grpSp>
        <p:nvGrpSpPr>
          <p:cNvPr id="55" name="Graphic 8">
            <a:extLst>
              <a:ext uri="{FF2B5EF4-FFF2-40B4-BE49-F238E27FC236}">
                <a16:creationId xmlns:a16="http://schemas.microsoft.com/office/drawing/2014/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5" name="Freeform: Shape 3">
            <a:extLst>
              <a:ext uri="{FF2B5EF4-FFF2-40B4-BE49-F238E27FC236}">
                <a16:creationId xmlns:a16="http://schemas.microsoft.com/office/drawing/2014/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
        <p:nvSpPr>
          <p:cNvPr id="1000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Application Monitoring Overview</a:t>
            </a:r>
          </a:p>
        </p:txBody>
      </p:sp>
      <p:pic>
        <p:nvPicPr>
          <p:cNvPr id="3" name="Content Placeholder 2|1614|1045" descr="graphical user interface, application, email"/>
          <p:cNvPicPr>
            <a:picLocks noGrp="1" noChangeAspect="1"/>
          </p:cNvPicPr>
          <p:nvPr>
            <p:ph sz="half" idx="1"/>
          </p:nvPr>
        </p:nvPicPr>
        <p:blipFill>
          <a:blip r:embed="rId4"/>
          <a:stretch>
            <a:fillRect/>
          </a:stretch>
        </p:blipFill>
        <p:spPr>
          <a:xfrm>
            <a:off x="4377837" y="914400"/>
            <a:ext cx="7204563" cy="4664664"/>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Application and operating system monitoring enables virtual infrastructure administrators and application administrators to discover operating systems and applications at scale and collect run-time metrics for monitoring and troubleshooting.</a:t>
            </a:r>
          </a:p>
          <a:p>
            <a:pPr marL="0" indent="0">
              <a:buNone/>
            </a:pPr>
            <a:r>
              <a:rPr/>
              <a:t>You can monitor application services in the VCF Operations console. You can also manage the life cycle of Telegraf agent and application services on virtual machines.</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Supported Application Services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OS and application monitoring can collect run-time metrics of the operating system and application for monitoring and troubleshooting respective entities.</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list shows some supported application services:</a:t>
            </a:r>
          </a:p>
          <a:p>
            <a:pPr>
              <a:buFont typeface="Arial" pitchFamily="34" charset="0"/>
              <a:buChar char="•"/>
            </a:pPr>
            <a:r>
              <a:rPr/>
              <a:t>Active Directory</a:t>
            </a:r>
          </a:p>
          <a:p>
            <a:pPr>
              <a:buFont typeface="Arial" pitchFamily="34" charset="0"/>
              <a:buChar char="•"/>
            </a:pPr>
            <a:r>
              <a:rPr/>
              <a:t>Apache HTTPD</a:t>
            </a:r>
          </a:p>
          <a:p>
            <a:pPr>
              <a:buFont typeface="Arial" pitchFamily="34" charset="0"/>
              <a:buChar char="•"/>
            </a:pPr>
            <a:r>
              <a:rPr/>
              <a:t>HyperV</a:t>
            </a:r>
          </a:p>
          <a:p>
            <a:pPr>
              <a:buFont typeface="Arial" pitchFamily="34" charset="0"/>
              <a:buChar char="•"/>
            </a:pPr>
            <a:r>
              <a:rPr/>
              <a:t>Java Application</a:t>
            </a:r>
          </a:p>
          <a:p>
            <a:pPr>
              <a:buFont typeface="Arial" pitchFamily="34" charset="0"/>
              <a:buChar char="•"/>
            </a:pPr>
            <a:r>
              <a:rPr/>
              <a:t>Mongo DB</a:t>
            </a:r>
          </a:p>
          <a:p>
            <a:pPr>
              <a:buFont typeface="Arial" pitchFamily="34" charset="0"/>
              <a:buChar char="•"/>
            </a:pPr>
            <a:r>
              <a:rPr/>
              <a:t>MS Exchange</a:t>
            </a:r>
          </a:p>
          <a:p>
            <a:pPr>
              <a:buFont typeface="Arial" pitchFamily="34" charset="0"/>
              <a:buChar char="•"/>
            </a:pPr>
            <a:r>
              <a:rPr/>
              <a:t>Oracle DB</a:t>
            </a:r>
          </a:p>
        </p:txBody>
      </p:sp>
      <p:sp>
        <p:nvSpPr>
          <p:cNvPr id="18" name="Content Placeholder 17">
            <a:extLst>
              <a:ext uri="{FF2B5EF4-FFF2-40B4-BE49-F238E27FC236}">
                <a16:creationId xmlns:a16="http://schemas.microsoft.com/office/drawing/2014/main" xmlns="" id="{4A9AFF7D-D413-42E0-86B9-4049720DFF42}"/>
              </a:ext>
            </a:extLst>
          </p:cNvPr>
          <p:cNvSpPr>
            <a:spLocks noGrp="1"/>
          </p:cNvSpPr>
          <p:nvPr>
            <p:ph sz="quarter" idx="13"/>
          </p:nvPr>
        </p:nvSpPr>
        <p:spPr>
          <a:xfrm>
            <a:off x="6180524" y="1687513"/>
            <a:ext cx="5401872"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list shows the supported VeloCloud application services:</a:t>
            </a:r>
          </a:p>
          <a:p>
            <a:pPr>
              <a:buFont typeface="Arial" pitchFamily="34" charset="0"/>
              <a:buChar char="•"/>
            </a:pPr>
            <a:r>
              <a:rPr/>
              <a:t>VeloCloud Orchestrator</a:t>
            </a:r>
          </a:p>
          <a:p>
            <a:pPr>
              <a:buFont typeface="Arial" pitchFamily="34" charset="0"/>
              <a:buChar char="•"/>
            </a:pPr>
            <a:r>
              <a:rPr/>
              <a:t>Nginx</a:t>
            </a:r>
          </a:p>
          <a:p>
            <a:pPr>
              <a:buFont typeface="Arial" pitchFamily="34" charset="0"/>
              <a:buChar char="•"/>
            </a:pPr>
            <a:r>
              <a:rPr/>
              <a:t>Clickhouse</a:t>
            </a:r>
          </a:p>
          <a:p>
            <a:pPr>
              <a:buFont typeface="Arial" pitchFamily="34" charset="0"/>
              <a:buChar char="•"/>
            </a:pPr>
            <a:r>
              <a:rPr/>
              <a:t>Network Time Protocol</a:t>
            </a:r>
          </a:p>
          <a:p>
            <a:pPr>
              <a:buFont typeface="Arial" pitchFamily="34" charset="0"/>
              <a:buChar char="•"/>
            </a:pPr>
            <a:r>
              <a:rPr/>
              <a:t>MySQL</a:t>
            </a:r>
          </a:p>
          <a:p>
            <a:pPr>
              <a:buFont typeface="Arial" pitchFamily="34" charset="0"/>
              <a:buChar char="•"/>
            </a:pPr>
            <a:r>
              <a:rPr/>
              <a:t>Redis</a:t>
            </a:r>
          </a:p>
          <a:p>
            <a:pPr>
              <a:buFont typeface="Arial" pitchFamily="34" charset="0"/>
              <a:buChar char="•"/>
            </a:pPr>
            <a:r>
              <a:rPr/>
              <a:t>Java Application</a:t>
            </a:r>
          </a:p>
          <a:p>
            <a:pPr>
              <a:buFont typeface="Arial" pitchFamily="34" charset="0"/>
              <a:buChar char="•"/>
            </a:pPr>
            <a:r>
              <a:rPr/>
              <a:t>VeloCloud Gateway</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OS and Application Monitoring Prerequisites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A successful OS and application monitoring requires the completion of a series of prerequisites on ports, user permissions, and network communications.</a:t>
            </a:r>
          </a:p>
        </p:txBody>
      </p:sp>
      <p:pic>
        <p:nvPicPr>
          <p:cNvPr id="8" name="Content Placeholder 7|4110|2299" descr="graphical user interface, diagram">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999048" y="1582738"/>
            <a:ext cx="8193903" cy="4583112"/>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About Cloud Proxies</a:t>
            </a:r>
          </a:p>
        </p:txBody>
      </p:sp>
      <p:pic>
        <p:nvPicPr>
          <p:cNvPr id="3" name="Content Placeholder 2|3555|2165" descr="graphical user interface, application"/>
          <p:cNvPicPr>
            <a:picLocks noGrp="1" noChangeAspect="1"/>
          </p:cNvPicPr>
          <p:nvPr>
            <p:ph sz="half" idx="1"/>
          </p:nvPr>
        </p:nvPicPr>
        <p:blipFill>
          <a:blip r:embed="rId4"/>
          <a:stretch>
            <a:fillRect/>
          </a:stretch>
        </p:blipFill>
        <p:spPr>
          <a:xfrm>
            <a:off x="4377837" y="914400"/>
            <a:ext cx="7204563" cy="4387588"/>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Cloud Proxies can collect and monitor data from your remote data centers and public clouds by creating one-way communications between your environment and VCF Operations.</a:t>
            </a:r>
          </a:p>
          <a:p>
            <a:pPr marL="0" indent="0">
              <a:buNone/>
            </a:pPr>
            <a:r>
              <a:rPr/>
              <a:t>Deploy the Cloud Proxy appliance in the same vCenter instance as the VMs that you want to monitor. You can deploy multiple cloud proxies in your environment.</a:t>
            </a:r>
          </a:p>
          <a:p>
            <a:pPr marL="0" indent="0">
              <a:buNone/>
            </a:pPr>
            <a:r>
              <a:rPr/>
              <a:t>To view existing cloud proxies and deploy new ones, navigate to </a:t>
            </a:r>
            <a:r>
              <a:rPr lang="en-US" b="1" dirty="0">
                <a:solidFill>
                  <a:srgbClr val="000000"/>
                </a:solidFill>
                <a:latin typeface="Arial" panose="020B0604020202020204" pitchFamily="34" charset="0"/>
                <a:cs typeface="Arial" panose="020B0604020202020204" pitchFamily="34" charset="0"/>
              </a:rPr>
              <a:t>Administration &gt; Cloud Proxies</a:t>
            </a:r>
            <a:r>
              <a:rPr/>
              <a:t>.</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infrastructure services monitoring capabilities</a:t>
            </a:r>
          </a:p>
          <a:p>
            <a:pPr>
              <a:buFont typeface="Arial" pitchFamily="34" charset="0"/>
              <a:buChar char="•"/>
            </a:pPr>
            <a:r>
              <a:rPr/>
              <a:t>Describe the application monitoring capabilities</a:t>
            </a:r>
          </a:p>
          <a:p>
            <a:pPr>
              <a:buFont typeface="Arial" pitchFamily="34" charset="0"/>
              <a:buChar char="•"/>
            </a:pPr>
            <a:r>
              <a:rPr/>
              <a:t>Outline the requirements to enable service discovery</a:t>
            </a:r>
          </a:p>
          <a:p>
            <a:pPr>
              <a:buFont typeface="Arial" pitchFamily="34" charset="0"/>
              <a:buChar char="•"/>
            </a:pPr>
            <a:r>
              <a:rPr/>
              <a:t>Outline the requirements to enable application monitoring</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Service Discovery</a:t>
            </a:r>
          </a:p>
        </p:txBody>
      </p:sp>
      <p:sp>
        <p:nvSpPr>
          <p:cNvPr id="1004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Enable service discovery for a VCF deployment</a:t>
            </a:r>
          </a:p>
          <a:p>
            <a:pPr>
              <a:buFont typeface="Arial" pitchFamily="34" charset="0"/>
              <a:buChar char="•"/>
            </a:pPr>
            <a:r>
              <a:rPr/>
              <a:t>Perform actions enabled by the native service discovery</a:t>
            </a:r>
          </a:p>
          <a:p>
            <a:pPr>
              <a:buFont typeface="Arial" pitchFamily="34" charset="0"/>
              <a:buChar char="•"/>
            </a:pPr>
            <a:r>
              <a:rPr/>
              <a:t>Enable service monitoring</a:t>
            </a:r>
          </a:p>
          <a:p>
            <a:pPr>
              <a:buFont typeface="Arial" pitchFamily="34" charset="0"/>
              <a:buChar char="•"/>
            </a:pPr>
            <a:r>
              <a:rPr/>
              <a:t>Describe the different types of service metrics</a:t>
            </a:r>
          </a:p>
          <a:p>
            <a:pPr>
              <a:buFont typeface="Arial" pitchFamily="34" charset="0"/>
              <a:buChar char="•"/>
            </a:pPr>
            <a:r>
              <a:rPr/>
              <a:t>Use collected metrics to interpret the status of services</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Activating Service Discovery in VCF Operations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To use Service Discovery in your VCF Operations console, you first need to enable and configure the Service Discovery settings.</a:t>
            </a:r>
          </a:p>
        </p:txBody>
      </p:sp>
      <p:pic>
        <p:nvPicPr>
          <p:cNvPr id="8" name="Content Placeholder 7|3441|2423" descr="graphical user interface, text">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841669" y="1582738"/>
            <a:ext cx="6508662" cy="4583112"/>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Examining Service Discovery Collection Status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When the Service Discovery settings are activated and configured, a Service Discovery adapter instance is created.</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monitor the collection status from the </a:t>
            </a:r>
            <a:r>
              <a:rPr lang="en-US" b="1" dirty="0">
                <a:solidFill>
                  <a:srgbClr val="000000"/>
                </a:solidFill>
                <a:latin typeface="Arial" panose="020B0604020202020204" pitchFamily="34" charset="0"/>
                <a:cs typeface="Arial" panose="020B0604020202020204" pitchFamily="34" charset="0"/>
              </a:rPr>
              <a:t>Administrations &gt; Integrations</a:t>
            </a:r>
            <a:r>
              <a:rPr lang="en-US" dirty="0">
                <a:solidFill>
                  <a:schemeClr val="tx2"/>
                </a:solidFill>
                <a:latin typeface="Arial" panose="020B0604020202020204" pitchFamily="34" charset="0"/>
                <a:cs typeface="Calibri" pitchFamily="34" charset="0"/>
              </a:rPr>
              <a:t> page. You can use the management options to:</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Edit</a:t>
            </a:r>
            <a:r>
              <a:rPr/>
              <a:t>: Modify the Service Discovery adapter instance settings.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Delete</a:t>
            </a:r>
            <a:r>
              <a:rPr/>
              <a:t>: Delete the Service Discovery adapter instance.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Start/Stop Collecting</a:t>
            </a:r>
            <a:r>
              <a:rPr/>
              <a:t>: Start or stop the Service Discovery collection.</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Go to Details</a:t>
            </a:r>
            <a:r>
              <a:rPr/>
              <a:t>: View the details of the Service Discovery adapter instance.</a:t>
            </a:r>
          </a:p>
        </p:txBody>
      </p:sp>
      <p:pic>
        <p:nvPicPr>
          <p:cNvPr id="13" name="Content Placeholder 12|1287|894" descr="graphical user interface">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76475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Adding Custom Service</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You can add one or more custom services for monitoring. The custom services are evaluated against all virtual machines where service discovery is enabled.</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To add a custom service, navigate to </a:t>
            </a:r>
            <a:r>
              <a:rPr lang="en-US" b="1" dirty="0">
                <a:solidFill>
                  <a:srgbClr val="000000"/>
                </a:solidFill>
                <a:latin typeface="Arial" panose="020B0604020202020204" pitchFamily="34" charset="0"/>
                <a:cs typeface="Arial" panose="020B0604020202020204" pitchFamily="34" charset="0"/>
              </a:rPr>
              <a:t>Infrastructure Operations &gt; Configurations</a:t>
            </a:r>
            <a:r>
              <a:rPr lang="en-US" dirty="0">
                <a:solidFill>
                  <a:schemeClr val="tx2"/>
                </a:solidFill>
                <a:latin typeface="Arial" panose="020B0604020202020204" pitchFamily="34" charset="0"/>
                <a:cs typeface="Calibri" pitchFamily="34" charset="0"/>
              </a:rPr>
              <a:t> and click </a:t>
            </a:r>
            <a:r>
              <a:rPr lang="en-US" b="1" dirty="0">
                <a:solidFill>
                  <a:srgbClr val="000000"/>
                </a:solidFill>
                <a:latin typeface="Arial" panose="020B0604020202020204" pitchFamily="34" charset="0"/>
                <a:cs typeface="Arial" panose="020B0604020202020204" pitchFamily="34" charset="0"/>
              </a:rPr>
              <a:t>Service Discovery</a:t>
            </a:r>
            <a:r>
              <a:rPr lang="en-US" dirty="0">
                <a:solidFill>
                  <a:schemeClr val="tx2"/>
                </a:solidFill>
                <a:latin typeface="Arial" panose="020B0604020202020204" pitchFamily="34" charset="0"/>
                <a:cs typeface="Calibri" pitchFamily="34" charset="0"/>
              </a:rPr>
              <a:t>.</a:t>
            </a:r>
          </a:p>
          <a:p>
            <a:pPr>
              <a:buFont typeface="+mj-lt"/>
              <a:buAutoNum type="arabicPeriod"/>
            </a:pPr>
            <a:r>
              <a:rPr/>
              <a:t>Click </a:t>
            </a:r>
            <a:r>
              <a:rPr lang="en-US" b="1" dirty="0">
                <a:solidFill>
                  <a:srgbClr val="000000"/>
                </a:solidFill>
                <a:latin typeface="Arial" panose="020B0604020202020204" pitchFamily="34" charset="0"/>
                <a:cs typeface="Arial" panose="020B0604020202020204" pitchFamily="34" charset="0"/>
              </a:rPr>
              <a:t>Add Service Definition</a:t>
            </a:r>
            <a:r>
              <a:rPr/>
              <a:t>.</a:t>
            </a:r>
          </a:p>
          <a:p>
            <a:pPr>
              <a:buFont typeface="+mj-lt"/>
              <a:buAutoNum type="arabicPeriod" startAt="2"/>
            </a:pPr>
            <a:r>
              <a:rPr/>
              <a:t>Specify the process details (</a:t>
            </a:r>
            <a:r>
              <a:rPr lang="en-US" b="1" dirty="0">
                <a:solidFill>
                  <a:srgbClr val="000000"/>
                </a:solidFill>
                <a:latin typeface="Arial" panose="020B0604020202020204" pitchFamily="34" charset="0"/>
                <a:cs typeface="Arial" panose="020B0604020202020204" pitchFamily="34" charset="0"/>
              </a:rPr>
              <a:t>Process</a:t>
            </a:r>
            <a:r>
              <a:rPr/>
              <a:t>) or use a regular expression (</a:t>
            </a:r>
            <a:r>
              <a:rPr lang="en-US" b="1" dirty="0">
                <a:solidFill>
                  <a:srgbClr val="000000"/>
                </a:solidFill>
                <a:latin typeface="Arial" panose="020B0604020202020204" pitchFamily="34" charset="0"/>
                <a:cs typeface="Arial" panose="020B0604020202020204" pitchFamily="34" charset="0"/>
              </a:rPr>
              <a:t>Regex</a:t>
            </a:r>
            <a:r>
              <a:rPr/>
              <a:t>) to add the custom service.</a:t>
            </a:r>
          </a:p>
        </p:txBody>
      </p:sp>
      <p:pic>
        <p:nvPicPr>
          <p:cNvPr id="18" name="Content Placeholder 17|3357|2371" descr="graphical user interface, table">
            <a:extLst>
              <a:ext uri="{FF2B5EF4-FFF2-40B4-BE49-F238E27FC236}">
                <a16:creationId xmlns:a16="http://schemas.microsoft.com/office/drawing/2014/main" xmlns="" id="{4A9AFF7D-D413-42E0-86B9-4049720DFF42}"/>
              </a:ext>
            </a:extLst>
          </p:cNvPr>
          <p:cNvPicPr>
            <a:picLocks noGrp="1" noChangeAspect="1"/>
          </p:cNvPicPr>
          <p:nvPr>
            <p:ph sz="quarter" idx="13"/>
          </p:nvPr>
        </p:nvPicPr>
        <p:blipFill>
          <a:blip r:embed="rId4"/>
          <a:stretch>
            <a:fillRect/>
          </a:stretch>
        </p:blipFill>
        <p:spPr>
          <a:xfrm>
            <a:off x="6180524" y="1687513"/>
            <a:ext cx="5401872" cy="3815263"/>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Importance</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VCF Operations collects data for the applications and services running in your virtual environment with Cloud Proxy and Telegraf agent.</a:t>
            </a:r>
          </a:p>
          <a:p>
            <a:pPr marL="0" indent="0">
              <a:buNone/>
            </a:pPr>
            <a:r>
              <a:rPr/>
              <a:t>As a VCF Operations administrator, you must understand the concepts of application monitoring and service discovery in VCF Operations. Then you must use these capabilities to ensure and optimize the performance of your environment.</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Custom Services Defined by Process Details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When you create a custom service by providing process details, you must specify the process name, a port, and the custom service display name.</a:t>
            </a:r>
          </a:p>
        </p:txBody>
      </p:sp>
      <p:pic>
        <p:nvPicPr>
          <p:cNvPr id="8" name="Content Placeholder 7|1288|870"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703443" y="1582738"/>
            <a:ext cx="6785113" cy="4583112"/>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Custom Services Defined by Regular Expression</a:t>
            </a:r>
          </a:p>
        </p:txBody>
      </p:sp>
      <p:pic>
        <p:nvPicPr>
          <p:cNvPr id="3" name="Content Placeholder 2|1260|875" descr="graphical user interface, application"/>
          <p:cNvPicPr>
            <a:picLocks noGrp="1" noChangeAspect="1"/>
          </p:cNvPicPr>
          <p:nvPr>
            <p:ph sz="half" idx="1"/>
          </p:nvPr>
        </p:nvPicPr>
        <p:blipFill>
          <a:blip r:embed="rId4"/>
          <a:stretch>
            <a:fillRect/>
          </a:stretch>
        </p:blipFill>
        <p:spPr>
          <a:xfrm>
            <a:off x="4377837" y="914400"/>
            <a:ext cx="7204563" cy="5003168"/>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Custom services defined by a regular expression are a great option in cases where the port bindings might be variable.</a:t>
            </a:r>
          </a:p>
          <a:p>
            <a:pPr marL="0" indent="0">
              <a:buNone/>
            </a:pPr>
            <a:r>
              <a:rPr/>
              <a:t>When choosing to add a custom service by regular expression, you use the regular expression corresponding to the name of the service that you see in the guest OS when you run the </a:t>
            </a:r>
            <a:r>
              <a:rPr lang="en-US" dirty="0">
                <a:solidFill>
                  <a:srgbClr val="000000"/>
                </a:solidFill>
                <a:latin typeface="Courier New" panose="02070309020205020404" pitchFamily="49" charset="0"/>
                <a:cs typeface="Courier New" pitchFamily="49" charset="0"/>
              </a:rPr>
              <a:t>ps</a:t>
            </a:r>
            <a:r>
              <a:rPr/>
              <a:t> command in Linux or the </a:t>
            </a:r>
            <a:r>
              <a:rPr lang="en-US" dirty="0">
                <a:solidFill>
                  <a:srgbClr val="000000"/>
                </a:solidFill>
                <a:latin typeface="Courier New" panose="02070309020205020404" pitchFamily="49" charset="0"/>
                <a:cs typeface="Courier New" pitchFamily="49" charset="0"/>
              </a:rPr>
              <a:t>wmic</a:t>
            </a:r>
            <a:r>
              <a:rPr/>
              <a:t> command in Windows.</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Troubleshooting Actions</a:t>
            </a:r>
          </a:p>
        </p:txBody>
      </p:sp>
      <p:pic>
        <p:nvPicPr>
          <p:cNvPr id="3" name="Content Placeholder 2|1270|1046" descr="graphical user interface, application"/>
          <p:cNvPicPr>
            <a:picLocks noGrp="1" noChangeAspect="1"/>
          </p:cNvPicPr>
          <p:nvPr>
            <p:ph sz="half" idx="1"/>
          </p:nvPr>
        </p:nvPicPr>
        <p:blipFill>
          <a:blip r:embed="rId4"/>
          <a:stretch>
            <a:fillRect/>
          </a:stretch>
        </p:blipFill>
        <p:spPr>
          <a:xfrm>
            <a:off x="4792097" y="914400"/>
            <a:ext cx="6376043"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Service discovery enables the following additional VM troubleshooting actions: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Execute Custom Script</a:t>
            </a:r>
            <a:r>
              <a:rPr/>
              <a:t> enables you to run a script or a one-time command in the monitored VM's guest OS.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Get Top Processes</a:t>
            </a:r>
            <a:r>
              <a:rPr/>
              <a:t> fetches the top processes from the monitored VM's guest OS.</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Example: Execute Script Actions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The Execute Script action enables you to run a one-time script or command in a monitored virtual machine.</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Execute Script provides the following features:</a:t>
            </a:r>
          </a:p>
          <a:p>
            <a:pPr>
              <a:buFont typeface="Arial" pitchFamily="34" charset="0"/>
              <a:buChar char="•"/>
            </a:pPr>
            <a:r>
              <a:rPr/>
              <a:t>Runs a script once in the monitored VM's guest OS</a:t>
            </a:r>
          </a:p>
          <a:p>
            <a:pPr>
              <a:buFont typeface="Arial" pitchFamily="34" charset="0"/>
              <a:buChar char="•"/>
            </a:pPr>
            <a:r>
              <a:rPr/>
              <a:t>Returns STDOUT, STDERR, and exit codes</a:t>
            </a:r>
          </a:p>
          <a:p>
            <a:pPr>
              <a:buFont typeface="Arial" pitchFamily="34" charset="0"/>
              <a:buChar char="•"/>
            </a:pPr>
            <a:r>
              <a:rPr/>
              <a:t>Variable timeout for long-running scripts</a:t>
            </a:r>
          </a:p>
        </p:txBody>
      </p:sp>
      <p:pic>
        <p:nvPicPr>
          <p:cNvPr id="18" name="Content Placeholder 17|855|727" descr="graphical user interface, text, application, email">
            <a:extLst>
              <a:ext uri="{FF2B5EF4-FFF2-40B4-BE49-F238E27FC236}">
                <a16:creationId xmlns:a16="http://schemas.microsoft.com/office/drawing/2014/main" xmlns="" id="{4A9AFF7D-D413-42E0-86B9-4049720DFF42}"/>
              </a:ext>
            </a:extLst>
          </p:cNvPr>
          <p:cNvPicPr>
            <a:picLocks noGrp="1" noChangeAspect="1"/>
          </p:cNvPicPr>
          <p:nvPr>
            <p:ph sz="quarter" idx="13"/>
          </p:nvPr>
        </p:nvPicPr>
        <p:blipFill>
          <a:blip r:embed="rId4"/>
          <a:stretch>
            <a:fillRect/>
          </a:stretch>
        </p:blipFill>
        <p:spPr>
          <a:xfrm>
            <a:off x="6248050" y="1687513"/>
            <a:ext cx="5266820" cy="4478337"/>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Example: Get Top Processes Actions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Get Top Processes retrieves the top process information such as process status, PID, and owner of the process from a monitored VM guest OS.</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Get Top Processes provides the following features:</a:t>
            </a:r>
          </a:p>
          <a:p>
            <a:pPr>
              <a:buFont typeface="Arial" pitchFamily="34" charset="0"/>
              <a:buChar char="•"/>
            </a:pPr>
            <a:r>
              <a:rPr/>
              <a:t>Fetches top processes from the monitored VM's Windows or Linux guest OS.</a:t>
            </a:r>
          </a:p>
          <a:p>
            <a:pPr>
              <a:buFont typeface="Arial" pitchFamily="34" charset="0"/>
              <a:buChar char="•"/>
            </a:pPr>
            <a:r>
              <a:rPr/>
              <a:t>Supports Windows and Linux-native process reporting</a:t>
            </a:r>
          </a:p>
          <a:p>
            <a:pPr>
              <a:buFont typeface="Arial" pitchFamily="34" charset="0"/>
              <a:buChar char="•"/>
            </a:pPr>
            <a:r>
              <a:rPr/>
              <a:t>Shows the limit that you can set on the number of processes</a:t>
            </a:r>
          </a:p>
        </p:txBody>
      </p:sp>
      <p:pic>
        <p:nvPicPr>
          <p:cNvPr id="18" name="Content Placeholder 17|881|720" descr="table">
            <a:extLst>
              <a:ext uri="{FF2B5EF4-FFF2-40B4-BE49-F238E27FC236}">
                <a16:creationId xmlns:a16="http://schemas.microsoft.com/office/drawing/2014/main" xmlns="" id="{4A9AFF7D-D413-42E0-86B9-4049720DFF42}"/>
              </a:ext>
            </a:extLst>
          </p:cNvPr>
          <p:cNvPicPr>
            <a:picLocks noGrp="1" noChangeAspect="1"/>
          </p:cNvPicPr>
          <p:nvPr>
            <p:ph sz="quarter" idx="13"/>
          </p:nvPr>
        </p:nvPicPr>
        <p:blipFill>
          <a:blip r:embed="rId4"/>
          <a:stretch>
            <a:fillRect/>
          </a:stretch>
        </p:blipFill>
        <p:spPr>
          <a:xfrm>
            <a:off x="6180524" y="1687513"/>
            <a:ext cx="5401872" cy="4414696"/>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Viewing Discovered Services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To view all discovered services, navigate to </a:t>
            </a:r>
            <a:r>
              <a:rPr lang="en-US" b="1" dirty="0">
                <a:solidFill>
                  <a:srgbClr val="000000"/>
                </a:solidFill>
                <a:latin typeface="Arial" panose="020B0604020202020204" pitchFamily="34" charset="0"/>
                <a:cs typeface="Arial" panose="020B0604020202020204" pitchFamily="34" charset="0"/>
              </a:rPr>
              <a:t>Workload Operations &gt; Applications &gt; Manage SDMP Services</a:t>
            </a:r>
            <a:r>
              <a:rPr/>
              <a:t> and expand the VM to view the services discovered from the selected VM.</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use the following management options:</a:t>
            </a:r>
          </a:p>
          <a:p>
            <a:pPr>
              <a:buFont typeface="Arial" pitchFamily="34" charset="0"/>
              <a:buChar char="•"/>
            </a:pPr>
            <a:r>
              <a:rPr/>
              <a:t>Access the VM Actions to manage the selected VM.</a:t>
            </a:r>
          </a:p>
          <a:p>
            <a:pPr>
              <a:buFont typeface="Arial" pitchFamily="34" charset="0"/>
              <a:buChar char="•"/>
            </a:pPr>
            <a:r>
              <a:rPr/>
              <a:t>Activate/deactivate service monitoring for the selected VM.</a:t>
            </a:r>
          </a:p>
          <a:p>
            <a:pPr>
              <a:buFont typeface="Arial" pitchFamily="34" charset="0"/>
              <a:buChar char="•"/>
            </a:pPr>
            <a:r>
              <a:rPr/>
              <a:t>Provide a password to the selected VM for credential-based service discovery.</a:t>
            </a:r>
          </a:p>
        </p:txBody>
      </p:sp>
      <p:pic>
        <p:nvPicPr>
          <p:cNvPr id="18" name="Content Placeholder 17|1615|1041" descr="graphical user interface, table">
            <a:extLst>
              <a:ext uri="{FF2B5EF4-FFF2-40B4-BE49-F238E27FC236}">
                <a16:creationId xmlns:a16="http://schemas.microsoft.com/office/drawing/2014/main" xmlns="" id="{4A9AFF7D-D413-42E0-86B9-4049720DFF42}"/>
              </a:ext>
            </a:extLst>
          </p:cNvPr>
          <p:cNvPicPr>
            <a:picLocks noGrp="1" noChangeAspect="1"/>
          </p:cNvPicPr>
          <p:nvPr>
            <p:ph sz="quarter" idx="13"/>
          </p:nvPr>
        </p:nvPicPr>
        <p:blipFill>
          <a:blip r:embed="rId4"/>
          <a:stretch>
            <a:fillRect/>
          </a:stretch>
        </p:blipFill>
        <p:spPr>
          <a:xfrm>
            <a:off x="6180524" y="1687513"/>
            <a:ext cx="5401872" cy="3481949"/>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Activating Service Monitoring</a:t>
            </a:r>
          </a:p>
        </p:txBody>
      </p:sp>
      <p:pic>
        <p:nvPicPr>
          <p:cNvPr id="3" name="Content Placeholder 2|1265|1042" descr="graphical user interface, application"/>
          <p:cNvPicPr>
            <a:picLocks noGrp="1" noChangeAspect="1"/>
          </p:cNvPicPr>
          <p:nvPr>
            <p:ph sz="half" idx="1"/>
          </p:nvPr>
        </p:nvPicPr>
        <p:blipFill>
          <a:blip r:embed="rId4"/>
          <a:stretch>
            <a:fillRect/>
          </a:stretch>
        </p:blipFill>
        <p:spPr>
          <a:xfrm>
            <a:off x="4792458" y="914400"/>
            <a:ext cx="6375320"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Activating Service Monitoring enables the VCF Operations Service Discovery adapter to provide performance and connectivity metrics and properties for the target services with a 5-minute collection cycle.</a:t>
            </a:r>
          </a:p>
          <a:p>
            <a:pPr marL="0" indent="0">
              <a:buNone/>
            </a:pPr>
            <a:r>
              <a:rPr/>
              <a:t>By default, Service Monitoring is disabled. To activate Service Monitoring, select the target services, click </a:t>
            </a:r>
            <a:r>
              <a:rPr lang="en-US" b="1" dirty="0">
                <a:solidFill>
                  <a:srgbClr val="000000"/>
                </a:solidFill>
                <a:latin typeface="Arial" panose="020B0604020202020204" pitchFamily="34" charset="0"/>
                <a:cs typeface="Arial" panose="020B0604020202020204" pitchFamily="34" charset="0"/>
              </a:rPr>
              <a:t>More Options</a:t>
            </a:r>
            <a:r>
              <a:rPr/>
              <a:t>, and select </a:t>
            </a:r>
            <a:r>
              <a:rPr lang="en-US" b="1" dirty="0">
                <a:solidFill>
                  <a:srgbClr val="000000"/>
                </a:solidFill>
                <a:latin typeface="Arial" panose="020B0604020202020204" pitchFamily="34" charset="0"/>
                <a:cs typeface="Arial" panose="020B0604020202020204" pitchFamily="34" charset="0"/>
              </a:rPr>
              <a:t>Activate Service Monitoring</a:t>
            </a:r>
            <a:r>
              <a:rPr/>
              <a:t>.</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Viewing VM and Services Relationship</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When the service monitoring is activated, VCF Operations collects and displays services and service types in the VM topology.</a:t>
            </a:r>
          </a:p>
        </p:txBody>
      </p:sp>
      <p:pic>
        <p:nvPicPr>
          <p:cNvPr id="8" name="Content Placeholder 7|4274|1651"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09600" y="1582738"/>
            <a:ext cx="10972800" cy="4073236"/>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Understanding Service Discovery Metrics</a:t>
            </a:r>
          </a:p>
        </p:txBody>
      </p:sp>
      <p:pic>
        <p:nvPicPr>
          <p:cNvPr id="3" name="Content Placeholder 2|3195|2413" descr="graphical user interface, application"/>
          <p:cNvPicPr>
            <a:picLocks noGrp="1" noChangeAspect="1"/>
          </p:cNvPicPr>
          <p:nvPr>
            <p:ph sz="half" idx="1"/>
          </p:nvPr>
        </p:nvPicPr>
        <p:blipFill>
          <a:blip r:embed="rId4"/>
          <a:stretch>
            <a:fillRect/>
          </a:stretch>
        </p:blipFill>
        <p:spPr>
          <a:xfrm>
            <a:off x="4503454" y="914400"/>
            <a:ext cx="6953328"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When Service Discovery is activated, VCF Operations discovers and collects service-related metrics from the eligible VMs, including:</a:t>
            </a:r>
          </a:p>
          <a:p>
            <a:pPr>
              <a:buFont typeface="Arial" pitchFamily="34" charset="0"/>
              <a:buChar char="•"/>
            </a:pPr>
            <a:r>
              <a:rPr/>
              <a:t>Virtual Machine metrics</a:t>
            </a:r>
          </a:p>
          <a:p>
            <a:pPr>
              <a:buFont typeface="Arial" pitchFamily="34" charset="0"/>
              <a:buChar char="•"/>
            </a:pPr>
            <a:r>
              <a:rPr/>
              <a:t>Service Summary metrics</a:t>
            </a:r>
          </a:p>
          <a:p>
            <a:pPr>
              <a:buFont typeface="Arial" pitchFamily="34" charset="0"/>
              <a:buChar char="•"/>
            </a:pPr>
            <a:r>
              <a:rPr/>
              <a:t>Service Performance metrics</a:t>
            </a:r>
          </a:p>
          <a:p>
            <a:pPr>
              <a:buFont typeface="Arial" pitchFamily="34" charset="0"/>
              <a:buChar char="•"/>
            </a:pPr>
            <a:r>
              <a:rPr/>
              <a:t>Service Type metrics</a:t>
            </a:r>
          </a:p>
          <a:p>
            <a:pPr marL="0" indent="0">
              <a:buNone/>
            </a:pPr>
            <a:r>
              <a:rPr/>
              <a:t> It also discovers CPU and memory metrics for discovered services.</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Virtual Machine Metrics</a:t>
            </a:r>
          </a:p>
        </p:txBody>
      </p:sp>
      <p:pic>
        <p:nvPicPr>
          <p:cNvPr id="3" name="Content Placeholder 2|3405|2409" descr="graphical user interface"/>
          <p:cNvPicPr>
            <a:picLocks noGrp="1" noChangeAspect="1"/>
          </p:cNvPicPr>
          <p:nvPr>
            <p:ph sz="half" idx="1"/>
          </p:nvPr>
        </p:nvPicPr>
        <p:blipFill>
          <a:blip r:embed="rId4"/>
          <a:stretch>
            <a:fillRect/>
          </a:stretch>
        </p:blipFill>
        <p:spPr>
          <a:xfrm>
            <a:off x="4377837" y="914400"/>
            <a:ext cx="7204563" cy="5097148"/>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Service Discovery discovers the following Guest OS Services metrics for virtual machines:</a:t>
            </a:r>
          </a:p>
          <a:p>
            <a:pPr>
              <a:buFont typeface="Arial" pitchFamily="34" charset="0"/>
              <a:buChar char="•"/>
            </a:pPr>
            <a:r>
              <a:rPr/>
              <a:t>Total Number of Services</a:t>
            </a:r>
          </a:p>
          <a:p>
            <a:pPr>
              <a:buFont typeface="Arial" pitchFamily="34" charset="0"/>
              <a:buChar char="•"/>
            </a:pPr>
            <a:r>
              <a:rPr/>
              <a:t>Number of User Defined Services</a:t>
            </a:r>
          </a:p>
          <a:p>
            <a:pPr>
              <a:buFont typeface="Arial" pitchFamily="34" charset="0"/>
              <a:buChar char="•"/>
            </a:pPr>
            <a:r>
              <a:rPr/>
              <a:t>Number of OOTB Services</a:t>
            </a:r>
          </a:p>
          <a:p>
            <a:pPr>
              <a:buFont typeface="Arial" pitchFamily="34" charset="0"/>
              <a:buChar char="•"/>
            </a:pPr>
            <a:r>
              <a:rPr/>
              <a:t>Number of Outgoing Connections</a:t>
            </a:r>
          </a:p>
          <a:p>
            <a:pPr>
              <a:buFont typeface="Arial" pitchFamily="34" charset="0"/>
              <a:buChar char="•"/>
            </a:pPr>
            <a:r>
              <a:rPr/>
              <a:t>Number of Incoming Connections</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Module Lessons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mj-lt"/>
              <a:buAutoNum type="arabicPeriod"/>
            </a:pPr>
            <a:r>
              <a:rPr/>
              <a:t>Infrastructure and Application Monitoring Overview</a:t>
            </a:r>
          </a:p>
          <a:p>
            <a:pPr>
              <a:buFont typeface="+mj-lt"/>
              <a:buAutoNum type="arabicPeriod" startAt="2"/>
            </a:pPr>
            <a:r>
              <a:rPr/>
              <a:t>Service Discovery</a:t>
            </a:r>
          </a:p>
          <a:p>
            <a:pPr>
              <a:buFont typeface="+mj-lt"/>
              <a:buAutoNum type="arabicPeriod" startAt="3"/>
            </a:pPr>
            <a:r>
              <a:rPr/>
              <a:t>Application Monitoring</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Service Summary Metrics</a:t>
            </a:r>
          </a:p>
        </p:txBody>
      </p:sp>
      <p:pic>
        <p:nvPicPr>
          <p:cNvPr id="3" name="Content Placeholder 2|3320|2349" descr="graphical user interface, application"/>
          <p:cNvPicPr>
            <a:picLocks noGrp="1" noChangeAspect="1"/>
          </p:cNvPicPr>
          <p:nvPr>
            <p:ph sz="half" idx="1"/>
          </p:nvPr>
        </p:nvPicPr>
        <p:blipFill>
          <a:blip r:embed="rId4"/>
          <a:stretch>
            <a:fillRect/>
          </a:stretch>
        </p:blipFill>
        <p:spPr>
          <a:xfrm>
            <a:off x="4377837" y="914400"/>
            <a:ext cx="7204563" cy="5097445"/>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Service Discovery discovers the following additional Summary metrics for virtual machines:</a:t>
            </a:r>
          </a:p>
          <a:p>
            <a:pPr>
              <a:buFont typeface="Arial" pitchFamily="34" charset="0"/>
              <a:buChar char="•"/>
            </a:pPr>
            <a:r>
              <a:rPr/>
              <a:t>Incoming Connections Count: Number of incoming connections.</a:t>
            </a:r>
          </a:p>
          <a:p>
            <a:pPr>
              <a:buFont typeface="Arial" pitchFamily="34" charset="0"/>
              <a:buChar char="•"/>
            </a:pPr>
            <a:r>
              <a:rPr/>
              <a:t>Outgoing Connections Count: Number of outgoing connections.</a:t>
            </a:r>
          </a:p>
          <a:p>
            <a:pPr>
              <a:buFont typeface="Arial" pitchFamily="34" charset="0"/>
              <a:buChar char="•"/>
            </a:pPr>
            <a:r>
              <a:rPr/>
              <a:t>Connections Count: Number of incoming and outgoing connections.</a:t>
            </a:r>
          </a:p>
          <a:p>
            <a:pPr>
              <a:buFont typeface="Arial" pitchFamily="34" charset="0"/>
              <a:buChar char="•"/>
            </a:pPr>
            <a:r>
              <a:rPr/>
              <a:t>Pid: Process ID.</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Service Performance Metrics</a:t>
            </a:r>
          </a:p>
        </p:txBody>
      </p:sp>
      <p:pic>
        <p:nvPicPr>
          <p:cNvPr id="3" name="Content Placeholder 2|3846|2475" descr="graphical user interface, application"/>
          <p:cNvPicPr>
            <a:picLocks noGrp="1" noChangeAspect="1"/>
          </p:cNvPicPr>
          <p:nvPr>
            <p:ph sz="half" idx="1"/>
          </p:nvPr>
        </p:nvPicPr>
        <p:blipFill>
          <a:blip r:embed="rId4"/>
          <a:stretch>
            <a:fillRect/>
          </a:stretch>
        </p:blipFill>
        <p:spPr>
          <a:xfrm>
            <a:off x="4377837" y="914400"/>
            <a:ext cx="7204563" cy="4636322"/>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Service Discovery discovers the following additional performance metrics for the services discovered from the target virtual machines:</a:t>
            </a:r>
          </a:p>
          <a:p>
            <a:pPr>
              <a:buFont typeface="Arial" pitchFamily="34" charset="0"/>
              <a:buChar char="•"/>
            </a:pPr>
            <a:r>
              <a:rPr/>
              <a:t>CPU: CPU usage in percentage.</a:t>
            </a:r>
          </a:p>
          <a:p>
            <a:pPr>
              <a:buFont typeface="Arial" pitchFamily="34" charset="0"/>
              <a:buChar char="•"/>
            </a:pPr>
            <a:r>
              <a:rPr/>
              <a:t>Memory: Memory usage in KB.</a:t>
            </a:r>
          </a:p>
          <a:p>
            <a:pPr>
              <a:buFont typeface="Arial" pitchFamily="34" charset="0"/>
              <a:buChar char="•"/>
            </a:pPr>
            <a:r>
              <a:rPr/>
              <a:t>IO Read Throughput: I/O read throughput in KBps.</a:t>
            </a:r>
          </a:p>
          <a:p>
            <a:pPr>
              <a:buFont typeface="Arial" pitchFamily="34" charset="0"/>
              <a:buChar char="•"/>
            </a:pPr>
            <a:r>
              <a:rPr/>
              <a:t>IO Write Throughput: I/O write throughput in KBps.</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Service Type Metrics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Service Discovery can discover a Service Type metric called Number of Instances. This metric records the number of instances of this service type.</a:t>
            </a:r>
          </a:p>
        </p:txBody>
      </p:sp>
      <p:pic>
        <p:nvPicPr>
          <p:cNvPr id="8" name="Content Placeholder 7|3365|2381"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857408" y="1582738"/>
            <a:ext cx="6477183" cy="4583112"/>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Lab: Configuring Service Discovery</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Configure and use the Service Discovery feature to monitor services:</a:t>
            </a:r>
          </a:p>
          <a:p>
            <a:pPr>
              <a:buFont typeface="+mj-lt"/>
              <a:buAutoNum type="arabicPeriod"/>
            </a:pPr>
            <a:r>
              <a:rPr/>
              <a:t>Configure Service Discovery</a:t>
            </a:r>
          </a:p>
          <a:p>
            <a:pPr>
              <a:buFont typeface="+mj-lt"/>
              <a:buAutoNum type="arabicPeriod" startAt="2"/>
            </a:pPr>
            <a:r>
              <a:rPr/>
              <a:t>Add a Custom Service for Discovery</a:t>
            </a:r>
          </a:p>
          <a:p>
            <a:pPr>
              <a:buFont typeface="+mj-lt"/>
              <a:buAutoNum type="arabicPeriod" startAt="3"/>
            </a:pPr>
            <a:r>
              <a:rPr/>
              <a:t>Activate Service Monitoring</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Enable service discovery for a VCF deployment</a:t>
            </a:r>
          </a:p>
          <a:p>
            <a:pPr>
              <a:buFont typeface="Arial" pitchFamily="34" charset="0"/>
              <a:buChar char="•"/>
            </a:pPr>
            <a:r>
              <a:rPr/>
              <a:t>Perform actions enabled by the native service discovery</a:t>
            </a:r>
          </a:p>
          <a:p>
            <a:pPr>
              <a:buFont typeface="Arial" pitchFamily="34" charset="0"/>
              <a:buChar char="•"/>
            </a:pPr>
            <a:r>
              <a:rPr/>
              <a:t>Enable service monitoring</a:t>
            </a:r>
          </a:p>
          <a:p>
            <a:pPr>
              <a:buFont typeface="Arial" pitchFamily="34" charset="0"/>
              <a:buChar char="•"/>
            </a:pPr>
            <a:r>
              <a:rPr/>
              <a:t>Describe the different types of service metrics</a:t>
            </a:r>
          </a:p>
          <a:p>
            <a:pPr>
              <a:buFont typeface="Arial" pitchFamily="34" charset="0"/>
              <a:buChar char="•"/>
            </a:pPr>
            <a:r>
              <a:rPr/>
              <a:t>Use collected metrics to interpret the status of services</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Application Monitoring</a:t>
            </a:r>
          </a:p>
        </p:txBody>
      </p:sp>
      <p:sp>
        <p:nvSpPr>
          <p:cNvPr id="10118"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Install Telegraf agents to target VMs</a:t>
            </a:r>
          </a:p>
          <a:p>
            <a:pPr>
              <a:buFont typeface="Arial" pitchFamily="34" charset="0"/>
              <a:buChar char="•"/>
            </a:pPr>
            <a:r>
              <a:rPr/>
              <a:t>Enable application service monitoring</a:t>
            </a:r>
          </a:p>
          <a:p>
            <a:pPr>
              <a:buFont typeface="Arial" pitchFamily="34" charset="0"/>
              <a:buChar char="•"/>
            </a:pPr>
            <a:r>
              <a:rPr/>
              <a:t>Describe the different types of application metrics</a:t>
            </a:r>
          </a:p>
          <a:p>
            <a:pPr>
              <a:buFont typeface="Arial" pitchFamily="34" charset="0"/>
              <a:buChar char="•"/>
            </a:pPr>
            <a:r>
              <a:rPr/>
              <a:t>Examine OS and application status from collected metrics</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Steps to Monitor Applications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To monitor applications with VCF Operations, you must complete the prerequisites and Telegraf agent installation.</a:t>
            </a:r>
          </a:p>
        </p:txBody>
      </p:sp>
      <p:pic>
        <p:nvPicPr>
          <p:cNvPr id="8" name="Content Placeholder 7|4248|2401" descr="diagram">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041568" y="1582738"/>
            <a:ext cx="8108864" cy="4583112"/>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Installing Telegraf Agents for VMs</a:t>
            </a:r>
          </a:p>
        </p:txBody>
      </p:sp>
      <p:pic>
        <p:nvPicPr>
          <p:cNvPr id="3" name="Content Placeholder 2|3814|2391" descr="graphical user interface, application"/>
          <p:cNvPicPr>
            <a:picLocks noGrp="1" noChangeAspect="1"/>
          </p:cNvPicPr>
          <p:nvPr>
            <p:ph sz="half" idx="1"/>
          </p:nvPr>
        </p:nvPicPr>
        <p:blipFill>
          <a:blip r:embed="rId4"/>
          <a:stretch>
            <a:fillRect/>
          </a:stretch>
        </p:blipFill>
        <p:spPr>
          <a:xfrm>
            <a:off x="4377837" y="914400"/>
            <a:ext cx="7204563" cy="4516547"/>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To install the Telegraf agent:</a:t>
            </a:r>
          </a:p>
          <a:p>
            <a:pPr>
              <a:buFont typeface="+mj-lt"/>
              <a:buAutoNum type="arabicPeriod"/>
            </a:pPr>
            <a:r>
              <a:rPr/>
              <a:t>Select the cloud proxy (without HA) or cloud proxy group (with HA).</a:t>
            </a:r>
          </a:p>
          <a:p>
            <a:pPr>
              <a:buFont typeface="+mj-lt"/>
              <a:buAutoNum type="arabicPeriod" startAt="2"/>
            </a:pPr>
            <a:r>
              <a:rPr/>
              <a:t>Provide the install credentials.</a:t>
            </a:r>
          </a:p>
          <a:p>
            <a:pPr lvl="0">
              <a:buFont typeface="Arial" pitchFamily="34" charset="0"/>
              <a:buChar char=" "/>
            </a:pPr>
            <a:r>
              <a:rPr/>
              <a:t>You can either use a common user name and password for all selected VMs or choose to provide distinct user names and passwords for each VM.</a:t>
            </a:r>
          </a:p>
          <a:p>
            <a:pPr>
              <a:buFont typeface="+mj-lt"/>
              <a:buAutoNum type="arabicPeriod" startAt="3"/>
            </a:pPr>
            <a:r>
              <a:rPr/>
              <a:t>Complete the Telegraf agent installation.</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Managing Telegraf Agents on VMs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To view the available agent management options, first select a Telegraf agent-installed VM and click either </a:t>
            </a:r>
            <a:r>
              <a:rPr lang="en-US" b="1" dirty="0">
                <a:solidFill>
                  <a:srgbClr val="000000"/>
                </a:solidFill>
                <a:latin typeface="Arial" panose="020B0604020202020204" pitchFamily="34" charset="0"/>
                <a:cs typeface="Arial" panose="020B0604020202020204" pitchFamily="34" charset="0"/>
              </a:rPr>
              <a:t>Agent Actions</a:t>
            </a:r>
            <a:r>
              <a:rPr/>
              <a:t> or the vertical ellipsis icon.</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perform the following additional management actions: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Install</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Uninstall</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Update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Stop</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Start</a:t>
            </a:r>
          </a:p>
          <a:p>
            <a:pPr>
              <a:buFont typeface="Arial" pitchFamily="34" charset="0"/>
              <a:buChar char="•"/>
            </a:pPr>
            <a:r>
              <a:rPr/>
              <a:t>Additionally, you can use the </a:t>
            </a:r>
            <a:r>
              <a:rPr lang="en-US" b="1" dirty="0">
                <a:solidFill>
                  <a:srgbClr val="000000"/>
                </a:solidFill>
                <a:latin typeface="Arial" panose="020B0604020202020204" pitchFamily="34" charset="0"/>
                <a:cs typeface="Arial" panose="020B0604020202020204" pitchFamily="34" charset="0"/>
              </a:rPr>
              <a:t>Filter</a:t>
            </a:r>
            <a:r>
              <a:rPr/>
              <a:t> options to only view VMs that meet your defined criteria.</a:t>
            </a:r>
          </a:p>
        </p:txBody>
      </p:sp>
      <p:pic>
        <p:nvPicPr>
          <p:cNvPr id="13" name="Content Placeholder 12|927|896" descr="graphical user interface, table">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5238482"/>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Infrastructure and Application Monitoring Overview</a:t>
            </a:r>
          </a:p>
        </p:txBody>
      </p:sp>
      <p:sp>
        <p:nvSpPr>
          <p:cNvPr id="1000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Activating an Application Service</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After successfully installing the Telegraf agent on a target VM, you can activate plug-ins to monitor application services on Telegraf agent-installed VMs. To activate application service monitoring:</a:t>
            </a:r>
          </a:p>
          <a:p>
            <a:pPr>
              <a:buFont typeface="+mj-lt"/>
              <a:buAutoNum type="arabicPeriod"/>
            </a:pPr>
            <a:r>
              <a:rPr/>
              <a:t>Add a </a:t>
            </a:r>
            <a:r>
              <a:rPr lang="en-US" b="1" dirty="0">
                <a:solidFill>
                  <a:srgbClr val="000000"/>
                </a:solidFill>
                <a:latin typeface="Arial" panose="020B0604020202020204" pitchFamily="34" charset="0"/>
                <a:cs typeface="Arial" panose="020B0604020202020204" pitchFamily="34" charset="0"/>
              </a:rPr>
              <a:t>Filter</a:t>
            </a:r>
            <a:r>
              <a:rPr/>
              <a:t> by </a:t>
            </a:r>
            <a:r>
              <a:rPr lang="en-US" b="1" dirty="0">
                <a:solidFill>
                  <a:srgbClr val="000000"/>
                </a:solidFill>
                <a:latin typeface="Arial" panose="020B0604020202020204" pitchFamily="34" charset="0"/>
                <a:cs typeface="Arial" panose="020B0604020202020204" pitchFamily="34" charset="0"/>
              </a:rPr>
              <a:t>Agent Status &gt; Agent Running</a:t>
            </a:r>
            <a:r>
              <a:rPr/>
              <a:t> to only view the VMs where Telegraf agents are installed and running.</a:t>
            </a:r>
          </a:p>
          <a:p>
            <a:pPr>
              <a:buFont typeface="+mj-lt"/>
              <a:buAutoNum type="arabicPeriod" startAt="2"/>
            </a:pPr>
            <a:r>
              <a:rPr/>
              <a:t>Select a Telegraf agent-installed VM, click </a:t>
            </a:r>
            <a:r>
              <a:rPr lang="en-US" b="1" dirty="0">
                <a:solidFill>
                  <a:srgbClr val="000000"/>
                </a:solidFill>
                <a:latin typeface="Arial" panose="020B0604020202020204" pitchFamily="34" charset="0"/>
                <a:cs typeface="Arial" panose="020B0604020202020204" pitchFamily="34" charset="0"/>
              </a:rPr>
              <a:t>Agent Actions</a:t>
            </a:r>
            <a:r>
              <a:rPr/>
              <a:t>, and select </a:t>
            </a:r>
            <a:r>
              <a:rPr lang="en-US" b="1" dirty="0">
                <a:solidFill>
                  <a:srgbClr val="000000"/>
                </a:solidFill>
                <a:latin typeface="Arial" panose="020B0604020202020204" pitchFamily="34" charset="0"/>
                <a:cs typeface="Arial" panose="020B0604020202020204" pitchFamily="34" charset="0"/>
              </a:rPr>
              <a:t>Activate Service</a:t>
            </a:r>
            <a:r>
              <a:rPr/>
              <a:t>.</a:t>
            </a:r>
          </a:p>
          <a:p>
            <a:pPr>
              <a:buFont typeface="+mj-lt"/>
              <a:buAutoNum type="arabicPeriod" startAt="3"/>
            </a:pPr>
            <a:r>
              <a:rPr/>
              <a:t>Select the service to monitor and click </a:t>
            </a:r>
            <a:r>
              <a:rPr lang="en-US" b="1" dirty="0">
                <a:solidFill>
                  <a:srgbClr val="000000"/>
                </a:solidFill>
                <a:latin typeface="Arial" panose="020B0604020202020204" pitchFamily="34" charset="0"/>
                <a:cs typeface="Arial" panose="020B0604020202020204" pitchFamily="34" charset="0"/>
              </a:rPr>
              <a:t>Confirm</a:t>
            </a:r>
            <a:r>
              <a:rPr/>
              <a:t>.</a:t>
            </a:r>
          </a:p>
        </p:txBody>
      </p:sp>
      <p:pic>
        <p:nvPicPr>
          <p:cNvPr id="13" name="Content Placeholder 12|2392|2309" descr="graphical user interface,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5231665"/>
          </a:xfrm>
          <a:prstGeom prst="rect">
            <a:avLst/>
          </a:prstGeom>
        </p:spPr>
      </p:pic>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Applications Metric Collection</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With the OS and Application Monitoring capability, VCF Operations can collect the following types of metrics from the target VMs:</a:t>
            </a:r>
          </a:p>
          <a:p>
            <a:pPr>
              <a:buFont typeface="Arial" pitchFamily="34" charset="0"/>
              <a:buChar char="•"/>
            </a:pPr>
            <a:r>
              <a:rPr/>
              <a:t>Operation System metrics: Are collected for Linux and Windows operating systems.</a:t>
            </a:r>
          </a:p>
          <a:p>
            <a:pPr>
              <a:buFont typeface="Arial" pitchFamily="34" charset="0"/>
              <a:buChar char="•"/>
            </a:pPr>
            <a:r>
              <a:rPr/>
              <a:t>Application Service metrics: Are collected for 23 application services to help understand the application performance and runtime status.</a:t>
            </a:r>
          </a:p>
          <a:p>
            <a:pPr>
              <a:buFont typeface="Arial" pitchFamily="34" charset="0"/>
              <a:buChar char="•"/>
            </a:pPr>
            <a:r>
              <a:rPr/>
              <a:t>Remote Check metrics: Are collected for object types such as HTTP, ICMP, TCP, and UDP.</a:t>
            </a:r>
          </a:p>
          <a:p>
            <a:pPr>
              <a:buFont typeface="Arial" pitchFamily="34" charset="0"/>
              <a:buChar char="•"/>
            </a:pPr>
            <a:r>
              <a:rPr/>
              <a:t>Linux Process metrics: Are collected for Linux services.</a:t>
            </a:r>
          </a:p>
          <a:p>
            <a:pPr>
              <a:buFont typeface="Arial" pitchFamily="34" charset="0"/>
              <a:buChar char="•"/>
            </a:pPr>
            <a:r>
              <a:rPr/>
              <a:t>Windows Service metrics: Are collected for Windows services.</a:t>
            </a:r>
          </a:p>
        </p:txBody>
      </p:sp>
      <p:pic>
        <p:nvPicPr>
          <p:cNvPr id="13" name="Content Placeholder 12|1179|898" descr="graphical user interface, application, Word">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128000"/>
          </a:xfrm>
          <a:prstGeom prst="rect">
            <a:avLst/>
          </a:prstGeom>
        </p:spPr>
      </p:pic>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Operating System Metrics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VCF Operations can collect additional metrics on the operating system level from Telegraf agent-installed VMs.</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metrics are collected for Linux operating systems:</a:t>
            </a:r>
          </a:p>
          <a:p>
            <a:pPr>
              <a:buFont typeface="Arial" pitchFamily="34" charset="0"/>
              <a:buChar char="•"/>
            </a:pPr>
            <a:r>
              <a:rPr/>
              <a:t>&lt;instance name&gt; | Usage Guest (%)</a:t>
            </a:r>
          </a:p>
          <a:p>
            <a:pPr>
              <a:buFont typeface="Arial" pitchFamily="34" charset="0"/>
              <a:buChar char="•"/>
            </a:pPr>
            <a:r>
              <a:rPr/>
              <a:t>&lt;instance name&gt; | Usage Active (%)</a:t>
            </a:r>
          </a:p>
          <a:p>
            <a:pPr>
              <a:buFont typeface="Arial" pitchFamily="34" charset="0"/>
              <a:buChar char="•"/>
            </a:pPr>
            <a:r>
              <a:rPr/>
              <a:t>&lt;instance name&gt; | Read Time</a:t>
            </a:r>
          </a:p>
          <a:p>
            <a:pPr>
              <a:buFont typeface="Arial" pitchFamily="34" charset="0"/>
              <a:buChar char="•"/>
            </a:pPr>
            <a:r>
              <a:rPr/>
              <a:t>&lt;instance name&gt; | Write Time</a:t>
            </a:r>
          </a:p>
          <a:p>
            <a:pPr>
              <a:buFont typeface="Arial" pitchFamily="34" charset="0"/>
              <a:buChar char="•"/>
            </a:pPr>
            <a:r>
              <a:rPr/>
              <a:t>&lt;instance name&gt; | Disk Used (%)</a:t>
            </a:r>
          </a:p>
          <a:p>
            <a:pPr>
              <a:buFont typeface="Arial" pitchFamily="34" charset="0"/>
              <a:buChar char="•"/>
            </a:pPr>
            <a:r>
              <a:rPr/>
              <a:t>Running (Processes)</a:t>
            </a:r>
          </a:p>
          <a:p>
            <a:pPr>
              <a:buFont typeface="Arial" pitchFamily="34" charset="0"/>
              <a:buChar char="•"/>
            </a:pPr>
            <a:r>
              <a:rPr/>
              <a:t>Telegraf Availability</a:t>
            </a:r>
          </a:p>
        </p:txBody>
      </p:sp>
      <p:sp>
        <p:nvSpPr>
          <p:cNvPr id="18" name="Content Placeholder 17">
            <a:extLst>
              <a:ext uri="{FF2B5EF4-FFF2-40B4-BE49-F238E27FC236}">
                <a16:creationId xmlns:a16="http://schemas.microsoft.com/office/drawing/2014/main" xmlns="" id="{4A9AFF7D-D413-42E0-86B9-4049720DFF42}"/>
              </a:ext>
            </a:extLst>
          </p:cNvPr>
          <p:cNvSpPr>
            <a:spLocks noGrp="1"/>
          </p:cNvSpPr>
          <p:nvPr>
            <p:ph sz="quarter" idx="13"/>
          </p:nvPr>
        </p:nvSpPr>
        <p:spPr>
          <a:xfrm>
            <a:off x="6180524" y="1687513"/>
            <a:ext cx="5401872"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metrics are collected for Windows operating systems:</a:t>
            </a:r>
          </a:p>
          <a:p>
            <a:pPr>
              <a:buFont typeface="Arial" pitchFamily="34" charset="0"/>
              <a:buChar char="•"/>
            </a:pPr>
            <a:r>
              <a:rPr/>
              <a:t>Usage Guest</a:t>
            </a:r>
          </a:p>
          <a:p>
            <a:pPr>
              <a:buFont typeface="Arial" pitchFamily="34" charset="0"/>
              <a:buChar char="•"/>
            </a:pPr>
            <a:r>
              <a:rPr/>
              <a:t>Usage System</a:t>
            </a:r>
          </a:p>
          <a:p>
            <a:pPr>
              <a:buFont typeface="Arial" pitchFamily="34" charset="0"/>
              <a:buChar char="•"/>
            </a:pPr>
            <a:r>
              <a:rPr/>
              <a:t>Disk Read Time</a:t>
            </a:r>
          </a:p>
          <a:p>
            <a:pPr>
              <a:buFont typeface="Arial" pitchFamily="34" charset="0"/>
              <a:buChar char="•"/>
            </a:pPr>
            <a:r>
              <a:rPr/>
              <a:t>Disk Write Time</a:t>
            </a:r>
          </a:p>
          <a:p>
            <a:pPr>
              <a:buFont typeface="Arial" pitchFamily="34" charset="0"/>
              <a:buChar char="•"/>
            </a:pPr>
            <a:r>
              <a:rPr/>
              <a:t>IO Read Bytes persec</a:t>
            </a:r>
          </a:p>
          <a:p>
            <a:pPr>
              <a:buFont typeface="Arial" pitchFamily="34" charset="0"/>
              <a:buChar char="•"/>
            </a:pPr>
            <a:r>
              <a:rPr/>
              <a:t>IO Write Bytes persec</a:t>
            </a:r>
          </a:p>
          <a:p>
            <a:pPr>
              <a:buFont typeface="Arial" pitchFamily="34" charset="0"/>
              <a:buChar char="•"/>
            </a:pPr>
            <a:r>
              <a:rPr/>
              <a:t>Telegraf Availability</a:t>
            </a: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Application Service Metrics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VCF Operations can collect metrics for the following application services:</a:t>
            </a:r>
          </a:p>
          <a:p>
            <a:pPr>
              <a:buFont typeface="Arial" pitchFamily="34" charset="0"/>
              <a:buChar char="•"/>
            </a:pPr>
            <a:r>
              <a:rPr/>
              <a:t>Active Directory</a:t>
            </a:r>
          </a:p>
          <a:p>
            <a:pPr>
              <a:buFont typeface="Arial" pitchFamily="34" charset="0"/>
              <a:buChar char="•"/>
            </a:pPr>
            <a:r>
              <a:rPr/>
              <a:t>ActiveMQ</a:t>
            </a:r>
          </a:p>
          <a:p>
            <a:pPr>
              <a:buFont typeface="Arial" pitchFamily="34" charset="0"/>
              <a:buChar char="•"/>
            </a:pPr>
            <a:r>
              <a:rPr/>
              <a:t>Apache HTTPD</a:t>
            </a:r>
          </a:p>
          <a:p>
            <a:pPr>
              <a:buFont typeface="Arial" pitchFamily="34" charset="0"/>
              <a:buChar char="•"/>
            </a:pPr>
            <a:r>
              <a:rPr/>
              <a:t>Apache Tomcat</a:t>
            </a:r>
          </a:p>
          <a:p>
            <a:pPr>
              <a:buFont typeface="Arial" pitchFamily="34" charset="0"/>
              <a:buChar char="•"/>
            </a:pPr>
            <a:r>
              <a:rPr/>
              <a:t>Microsoft IIS</a:t>
            </a:r>
          </a:p>
          <a:p>
            <a:pPr>
              <a:buFont typeface="Arial" pitchFamily="34" charset="0"/>
              <a:buChar char="•"/>
            </a:pPr>
            <a:r>
              <a:rPr/>
              <a:t>Java Application</a:t>
            </a:r>
          </a:p>
          <a:p>
            <a:pPr>
              <a:buFont typeface="Arial" pitchFamily="34" charset="0"/>
              <a:buChar char="•"/>
            </a:pPr>
            <a:r>
              <a:rPr/>
              <a:t>JBoss Server</a:t>
            </a:r>
          </a:p>
          <a:p>
            <a:pPr>
              <a:buFont typeface="Arial" pitchFamily="34" charset="0"/>
              <a:buChar char="•"/>
            </a:pPr>
            <a:r>
              <a:rPr/>
              <a:t>HyperV</a:t>
            </a:r>
          </a:p>
          <a:p>
            <a:pPr>
              <a:buFont typeface="Arial" pitchFamily="34" charset="0"/>
              <a:buChar char="•"/>
            </a:pPr>
            <a:r>
              <a:rPr/>
              <a:t>Oracle DB</a:t>
            </a:r>
          </a:p>
          <a:p>
            <a:pPr>
              <a:buFont typeface="Arial" pitchFamily="34" charset="0"/>
              <a:buChar char="•"/>
            </a:pPr>
            <a:r>
              <a:rPr/>
              <a:t>Cassandra</a:t>
            </a:r>
          </a:p>
          <a:p>
            <a:pPr>
              <a:buFont typeface="Arial" pitchFamily="34" charset="0"/>
              <a:buChar char="•"/>
            </a:pPr>
            <a:r>
              <a:rPr/>
              <a:t>MongoDB</a:t>
            </a:r>
          </a:p>
        </p:txBody>
      </p:sp>
      <p:sp>
        <p:nvSpPr>
          <p:cNvPr id="13" name="Content Placeholder 12">
            <a:extLst>
              <a:ext uri="{FF2B5EF4-FFF2-40B4-BE49-F238E27FC236}">
                <a16:creationId xmlns:a16="http://schemas.microsoft.com/office/drawing/2014/main" xmlns="" id="{4E9B68EA-4A98-4398-BBF4-205E456744B4}"/>
              </a:ext>
            </a:extLst>
          </p:cNvPr>
          <p:cNvSpPr>
            <a:spLocks noGrp="1"/>
          </p:cNvSpPr>
          <p:nvPr>
            <p:ph sz="quarter" idx="12"/>
          </p:nvPr>
        </p:nvSpPr>
        <p:spPr>
          <a:xfrm>
            <a:off x="6162675" y="914400"/>
            <a:ext cx="5419725" cy="5251450"/>
          </a:xfrm>
        </p:spPr>
        <p:txBody>
          <a:bodyPr/>
          <a:lstStyle/>
          <a:p>
            <a:pPr>
              <a:buFont typeface="Arial" pitchFamily="34" charset="0"/>
              <a:buChar char="•"/>
            </a:pPr>
            <a:r>
              <a:rPr/>
              <a:t>MS Exchange</a:t>
            </a:r>
          </a:p>
          <a:p>
            <a:pPr>
              <a:buFont typeface="Arial" pitchFamily="34" charset="0"/>
              <a:buChar char="•"/>
            </a:pPr>
            <a:r>
              <a:rPr/>
              <a:t>Microsoft SQL Server</a:t>
            </a:r>
          </a:p>
          <a:p>
            <a:pPr>
              <a:buFont typeface="Arial" pitchFamily="34" charset="0"/>
              <a:buChar char="•"/>
            </a:pPr>
            <a:r>
              <a:rPr/>
              <a:t>MySQL</a:t>
            </a:r>
          </a:p>
          <a:p>
            <a:pPr>
              <a:buFont typeface="Arial" pitchFamily="34" charset="0"/>
              <a:buChar char="•"/>
            </a:pPr>
            <a:r>
              <a:rPr/>
              <a:t>NGINX</a:t>
            </a:r>
          </a:p>
          <a:p>
            <a:pPr>
              <a:buFont typeface="Arial" pitchFamily="34" charset="0"/>
              <a:buChar char="•"/>
            </a:pPr>
            <a:r>
              <a:rPr/>
              <a:t>Network Time Protocol</a:t>
            </a:r>
          </a:p>
          <a:p>
            <a:pPr>
              <a:buFont typeface="Arial" pitchFamily="34" charset="0"/>
              <a:buChar char="•"/>
            </a:pPr>
            <a:r>
              <a:rPr/>
              <a:t>Oracle WebLogic Server</a:t>
            </a:r>
          </a:p>
          <a:p>
            <a:pPr>
              <a:buFont typeface="Arial" pitchFamily="34" charset="0"/>
              <a:buChar char="•"/>
            </a:pPr>
            <a:r>
              <a:rPr/>
              <a:t>Pivotal TC Server</a:t>
            </a:r>
          </a:p>
          <a:p>
            <a:pPr>
              <a:buFont typeface="Arial" pitchFamily="34" charset="0"/>
              <a:buChar char="•"/>
            </a:pPr>
            <a:r>
              <a:rPr/>
              <a:t>PostgreSQL</a:t>
            </a:r>
          </a:p>
          <a:p>
            <a:pPr>
              <a:buFont typeface="Arial" pitchFamily="34" charset="0"/>
              <a:buChar char="•"/>
            </a:pPr>
            <a:r>
              <a:rPr/>
              <a:t>RabbitMQ</a:t>
            </a:r>
          </a:p>
          <a:p>
            <a:pPr>
              <a:buFont typeface="Arial" pitchFamily="34" charset="0"/>
              <a:buChar char="•"/>
            </a:pPr>
            <a:r>
              <a:rPr/>
              <a:t>Riak KV</a:t>
            </a:r>
          </a:p>
          <a:p>
            <a:pPr>
              <a:buFont typeface="Arial" pitchFamily="34" charset="0"/>
              <a:buChar char="•"/>
            </a:pPr>
            <a:r>
              <a:rPr/>
              <a:t>SharePoint</a:t>
            </a:r>
          </a:p>
          <a:p>
            <a:pPr>
              <a:buFont typeface="Arial" pitchFamily="34" charset="0"/>
              <a:buChar char="•"/>
            </a:pPr>
            <a:r>
              <a:rPr/>
              <a:t>WebSphere</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Remote Check Metrics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VCF Operations can collect the following Remote Check metrics:</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a:buFont typeface="Arial" pitchFamily="34" charset="0"/>
              <a:buChar char="•"/>
            </a:pPr>
            <a:r>
              <a:rPr/>
              <a:t>HTTP Metrics:</a:t>
            </a:r>
          </a:p>
          <a:p>
            <a:pPr lvl="1">
              <a:buFont typeface="Calibri" pitchFamily="34" charset="0"/>
              <a:buChar char="–"/>
            </a:pPr>
            <a:r>
              <a:rPr/>
              <a:t>Availability</a:t>
            </a:r>
          </a:p>
          <a:p>
            <a:pPr lvl="1">
              <a:buFont typeface="Calibri" pitchFamily="34" charset="0"/>
              <a:buChar char="–"/>
            </a:pPr>
            <a:r>
              <a:rPr/>
              <a:t>Content Length</a:t>
            </a:r>
          </a:p>
          <a:p>
            <a:pPr lvl="1">
              <a:buFont typeface="Calibri" pitchFamily="34" charset="0"/>
              <a:buChar char="–"/>
            </a:pPr>
            <a:r>
              <a:rPr/>
              <a:t>Response Code</a:t>
            </a:r>
          </a:p>
          <a:p>
            <a:pPr lvl="1">
              <a:buFont typeface="Calibri" pitchFamily="34" charset="0"/>
              <a:buChar char="–"/>
            </a:pPr>
            <a:r>
              <a:rPr/>
              <a:t>Response Time</a:t>
            </a:r>
          </a:p>
          <a:p>
            <a:pPr lvl="1">
              <a:buFont typeface="Calibri" pitchFamily="34" charset="0"/>
              <a:buChar char="–"/>
            </a:pPr>
            <a:r>
              <a:rPr/>
              <a:t>Result Code</a:t>
            </a:r>
          </a:p>
          <a:p>
            <a:pPr>
              <a:buFont typeface="Arial" pitchFamily="34" charset="0"/>
              <a:buChar char="•"/>
            </a:pPr>
            <a:r>
              <a:rPr/>
              <a:t>TCP Metrics:</a:t>
            </a:r>
          </a:p>
          <a:p>
            <a:pPr lvl="1">
              <a:buFont typeface="Calibri" pitchFamily="34" charset="0"/>
              <a:buChar char="–"/>
            </a:pPr>
            <a:r>
              <a:rPr/>
              <a:t>Availability</a:t>
            </a:r>
          </a:p>
          <a:p>
            <a:pPr lvl="1">
              <a:buFont typeface="Calibri" pitchFamily="34" charset="0"/>
              <a:buChar char="–"/>
            </a:pPr>
            <a:r>
              <a:rPr/>
              <a:t>Result Code</a:t>
            </a:r>
          </a:p>
          <a:p>
            <a:pPr lvl="1">
              <a:buFont typeface="Calibri" pitchFamily="34" charset="0"/>
              <a:buChar char="–"/>
            </a:pPr>
            <a:r>
              <a:rPr/>
              <a:t>Response Time</a:t>
            </a:r>
          </a:p>
        </p:txBody>
      </p:sp>
      <p:sp>
        <p:nvSpPr>
          <p:cNvPr id="18" name="Content Placeholder 17">
            <a:extLst>
              <a:ext uri="{FF2B5EF4-FFF2-40B4-BE49-F238E27FC236}">
                <a16:creationId xmlns:a16="http://schemas.microsoft.com/office/drawing/2014/main" xmlns="" id="{4A9AFF7D-D413-42E0-86B9-4049720DFF42}"/>
              </a:ext>
            </a:extLst>
          </p:cNvPr>
          <p:cNvSpPr>
            <a:spLocks noGrp="1"/>
          </p:cNvSpPr>
          <p:nvPr>
            <p:ph sz="quarter" idx="13"/>
          </p:nvPr>
        </p:nvSpPr>
        <p:spPr>
          <a:xfrm>
            <a:off x="6180524" y="1687513"/>
            <a:ext cx="5401872" cy="4478337"/>
          </a:xfrm>
        </p:spPr>
        <p:txBody>
          <a:bodyPr/>
          <a:lstStyle/>
          <a:p>
            <a:pPr>
              <a:buFont typeface="Arial" pitchFamily="34" charset="0"/>
              <a:buChar char="•"/>
            </a:pPr>
            <a:r>
              <a:rPr/>
              <a:t>ICMP Metrics:</a:t>
            </a:r>
          </a:p>
          <a:p>
            <a:pPr lvl="1">
              <a:buFont typeface="Calibri" pitchFamily="34" charset="0"/>
              <a:buChar char="–"/>
            </a:pPr>
            <a:r>
              <a:rPr/>
              <a:t>Availability</a:t>
            </a:r>
          </a:p>
          <a:p>
            <a:pPr lvl="1">
              <a:buFont typeface="Calibri" pitchFamily="34" charset="0"/>
              <a:buChar char="–"/>
            </a:pPr>
            <a:r>
              <a:rPr/>
              <a:t>Average Response Time</a:t>
            </a:r>
          </a:p>
          <a:p>
            <a:pPr lvl="1">
              <a:buFont typeface="Calibri" pitchFamily="34" charset="0"/>
              <a:buChar char="–"/>
            </a:pPr>
            <a:r>
              <a:rPr/>
              <a:t>Packet Loss (%)</a:t>
            </a:r>
          </a:p>
          <a:p>
            <a:pPr lvl="1">
              <a:buFont typeface="Calibri" pitchFamily="34" charset="0"/>
              <a:buChar char="–"/>
            </a:pPr>
            <a:r>
              <a:rPr/>
              <a:t>Packets Received</a:t>
            </a:r>
          </a:p>
          <a:p>
            <a:pPr lvl="1">
              <a:buFont typeface="Calibri" pitchFamily="34" charset="0"/>
              <a:buChar char="–"/>
            </a:pPr>
            <a:r>
              <a:rPr/>
              <a:t>Packets Transmitted</a:t>
            </a:r>
          </a:p>
          <a:p>
            <a:pPr lvl="1">
              <a:buFont typeface="Calibri" pitchFamily="34" charset="0"/>
              <a:buChar char="–"/>
            </a:pPr>
            <a:r>
              <a:rPr/>
              <a:t>Result Code</a:t>
            </a:r>
          </a:p>
          <a:p>
            <a:pPr>
              <a:buFont typeface="Arial" pitchFamily="34" charset="0"/>
              <a:buChar char="•"/>
            </a:pPr>
            <a:r>
              <a:rPr/>
              <a:t>UDP Metrics:</a:t>
            </a:r>
          </a:p>
          <a:p>
            <a:pPr lvl="1">
              <a:buFont typeface="Calibri" pitchFamily="34" charset="0"/>
              <a:buChar char="–"/>
            </a:pPr>
            <a:r>
              <a:rPr/>
              <a:t>Availability</a:t>
            </a:r>
          </a:p>
          <a:p>
            <a:pPr lvl="1">
              <a:buFont typeface="Calibri" pitchFamily="34" charset="0"/>
              <a:buChar char="–"/>
            </a:pPr>
            <a:r>
              <a:rPr/>
              <a:t>Response Time</a:t>
            </a:r>
          </a:p>
          <a:p>
            <a:pPr lvl="1">
              <a:buFont typeface="Calibri" pitchFamily="34" charset="0"/>
              <a:buChar char="–"/>
            </a:pPr>
            <a:r>
              <a:rPr/>
              <a:t>Result Code</a:t>
            </a: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Linux Process and Windows Service Metrics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VCF Operations can collect several Linux processes and Windows service metrics.</a:t>
            </a:r>
          </a:p>
        </p:txBody>
      </p:sp>
      <p:graphicFrame>
        <p:nvGraphicFramePr>
          <p:cNvPr id="10154" name="Table 1"/>
          <p:cNvGraphicFramePr>
            <a:graphicFrameLocks noGrp="1"/>
          </p:cNvGraphicFramePr>
          <p:nvPr/>
        </p:nvGraphicFramePr>
        <p:xfrm>
          <a:off x="609600" y="1582738"/>
          <a:ext cx="10863072" cy="3708400"/>
        </p:xfrm>
        <a:graphic>
          <a:graphicData uri="http://schemas.openxmlformats.org/drawingml/2006/table">
            <a:tbl>
              <a:tblPr firstRow="1" bandRow="1">
                <a:tableStyleId>{6E25E649-3F16-4E02-A733-19D2CDBF48F0}</a:tableStyleId>
              </a:tblPr>
              <a:tblGrid>
                <a:gridCol w="5157216"/>
                <a:gridCol w="3291840"/>
                <a:gridCol w="2414016"/>
              </a:tblGrid>
              <a:tr h="370840">
                <a:tc>
                  <a:txBody>
                    <a:bodyPr/>
                    <a:lstStyle/>
                    <a:p>
                      <a:pPr marL="0" indent="0" algn="l">
                        <a:buNone/>
                      </a:pPr>
                      <a:r>
                        <a:rPr/>
                        <a:t>Metric Name</a:t>
                      </a:r>
                    </a:p>
                  </a:txBody>
                  <a:tcPr/>
                </a:tc>
                <a:tc>
                  <a:txBody>
                    <a:bodyPr/>
                    <a:lstStyle/>
                    <a:p>
                      <a:pPr marL="0" indent="0" algn="l">
                        <a:buNone/>
                      </a:pPr>
                      <a:r>
                        <a:rPr/>
                        <a:t>Category</a:t>
                      </a:r>
                    </a:p>
                  </a:txBody>
                  <a:tcPr/>
                </a:tc>
                <a:tc>
                  <a:txBody>
                    <a:bodyPr/>
                    <a:lstStyle/>
                    <a:p>
                      <a:pPr marL="0" indent="0" algn="l">
                        <a:buNone/>
                      </a:pPr>
                      <a:r>
                        <a:rPr/>
                        <a:t>KPI</a:t>
                      </a:r>
                    </a:p>
                  </a:txBody>
                  <a:tcPr/>
                </a:tc>
              </a:tr>
              <a:tr h="370840">
                <a:tc gridSpan="3">
                  <a:txBody>
                    <a:bodyPr/>
                    <a:lstStyle/>
                    <a:p>
                      <a:pPr marL="0" indent="0" algn="ctr">
                        <a:buNone/>
                      </a:pPr>
                      <a:r>
                        <a:rPr/>
                        <a:t>Linux</a:t>
                      </a:r>
                    </a:p>
                  </a:txBody>
                  <a:tcPr/>
                </a:tc>
                <a:tc hMerge="1">
                  <a:txBody>
                    <a:bodyPr/>
                    <a:lstStyle/>
                    <a:p>
                      <a:endParaRPr/>
                    </a:p>
                  </a:txBody>
                  <a:tcPr/>
                </a:tc>
                <a:tc hMerge="1">
                  <a:txBody>
                    <a:bodyPr/>
                    <a:lstStyle/>
                    <a:p>
                      <a:endParaRPr/>
                    </a:p>
                  </a:txBody>
                  <a:tcPr/>
                </a:tc>
              </a:tr>
              <a:tr h="370840">
                <a:tc>
                  <a:txBody>
                    <a:bodyPr/>
                    <a:lstStyle/>
                    <a:p>
                      <a:pPr marL="0" indent="0" algn="l">
                        <a:buNone/>
                      </a:pPr>
                      <a:r>
                        <a:rPr/>
                        <a:t>Availability | Resource Availability</a:t>
                      </a:r>
                    </a:p>
                  </a:txBody>
                  <a:tcPr/>
                </a:tc>
                <a:tc>
                  <a:txBody>
                    <a:bodyPr/>
                    <a:lstStyle/>
                    <a:p>
                      <a:pPr marL="0" indent="0" algn="l">
                        <a:buNone/>
                      </a:pPr>
                      <a:r>
                        <a:rPr/>
                        <a:t>Processes</a:t>
                      </a:r>
                    </a:p>
                  </a:txBody>
                  <a:tcPr/>
                </a:tc>
                <a:tc>
                  <a:txBody>
                    <a:bodyPr/>
                    <a:lstStyle/>
                    <a:p>
                      <a:pPr marL="0" indent="0" algn="l">
                        <a:buNone/>
                      </a:pPr>
                      <a:r>
                        <a:rPr/>
                        <a:t>False</a:t>
                      </a:r>
                    </a:p>
                  </a:txBody>
                  <a:tcPr/>
                </a:tc>
              </a:tr>
              <a:tr h="370840">
                <a:tc>
                  <a:txBody>
                    <a:bodyPr/>
                    <a:lstStyle/>
                    <a:p>
                      <a:pPr marL="0" indent="0" algn="l">
                        <a:buNone/>
                      </a:pPr>
                      <a:r>
                        <a:rPr/>
                        <a:t>Utilization | Memory Usage (%)</a:t>
                      </a:r>
                    </a:p>
                  </a:txBody>
                  <a:tcPr/>
                </a:tc>
                <a:tc>
                  <a:txBody>
                    <a:bodyPr/>
                    <a:lstStyle/>
                    <a:p>
                      <a:pPr marL="0" indent="0" algn="l">
                        <a:buNone/>
                      </a:pPr>
                      <a:r>
                        <a:rPr/>
                        <a:t>Processes</a:t>
                      </a:r>
                    </a:p>
                  </a:txBody>
                  <a:tcPr/>
                </a:tc>
                <a:tc>
                  <a:txBody>
                    <a:bodyPr/>
                    <a:lstStyle/>
                    <a:p>
                      <a:pPr marL="0" indent="0" algn="l">
                        <a:buNone/>
                      </a:pPr>
                      <a:r>
                        <a:rPr/>
                        <a:t>False</a:t>
                      </a:r>
                    </a:p>
                  </a:txBody>
                  <a:tcPr/>
                </a:tc>
              </a:tr>
              <a:tr h="370840">
                <a:tc>
                  <a:txBody>
                    <a:bodyPr/>
                    <a:lstStyle/>
                    <a:p>
                      <a:pPr marL="0" indent="0" algn="l">
                        <a:buNone/>
                      </a:pPr>
                      <a:r>
                        <a:rPr/>
                        <a:t>Utilization | CPU Usage (%)</a:t>
                      </a:r>
                    </a:p>
                  </a:txBody>
                  <a:tcPr/>
                </a:tc>
                <a:tc>
                  <a:txBody>
                    <a:bodyPr/>
                    <a:lstStyle/>
                    <a:p>
                      <a:pPr marL="0" indent="0" algn="l">
                        <a:buNone/>
                      </a:pPr>
                      <a:r>
                        <a:rPr/>
                        <a:t>Processes</a:t>
                      </a:r>
                    </a:p>
                  </a:txBody>
                  <a:tcPr/>
                </a:tc>
                <a:tc>
                  <a:txBody>
                    <a:bodyPr/>
                    <a:lstStyle/>
                    <a:p>
                      <a:pPr marL="0" indent="0" algn="l">
                        <a:buNone/>
                      </a:pPr>
                      <a:r>
                        <a:rPr/>
                        <a:t>False</a:t>
                      </a:r>
                    </a:p>
                  </a:txBody>
                  <a:tcPr/>
                </a:tc>
              </a:tr>
              <a:tr h="370840">
                <a:tc>
                  <a:txBody>
                    <a:bodyPr/>
                    <a:lstStyle/>
                    <a:p>
                      <a:pPr marL="0" indent="0" algn="l">
                        <a:buNone/>
                      </a:pPr>
                      <a:r>
                        <a:rPr/>
                        <a:t>Utilization | Number of Processes</a:t>
                      </a:r>
                    </a:p>
                  </a:txBody>
                  <a:tcPr/>
                </a:tc>
                <a:tc>
                  <a:txBody>
                    <a:bodyPr/>
                    <a:lstStyle/>
                    <a:p>
                      <a:pPr marL="0" indent="0" algn="l">
                        <a:buNone/>
                      </a:pPr>
                      <a:r>
                        <a:rPr/>
                        <a:t>Processes</a:t>
                      </a:r>
                    </a:p>
                  </a:txBody>
                  <a:tcPr/>
                </a:tc>
                <a:tc>
                  <a:txBody>
                    <a:bodyPr/>
                    <a:lstStyle/>
                    <a:p>
                      <a:pPr marL="0" indent="0" algn="l">
                        <a:buNone/>
                      </a:pPr>
                      <a:r>
                        <a:rPr/>
                        <a:t>False</a:t>
                      </a:r>
                    </a:p>
                  </a:txBody>
                  <a:tcPr/>
                </a:tc>
              </a:tr>
              <a:tr h="370840">
                <a:tc gridSpan="3">
                  <a:txBody>
                    <a:bodyPr/>
                    <a:lstStyle/>
                    <a:p>
                      <a:pPr marL="0" indent="0" algn="ctr">
                        <a:buNone/>
                      </a:pPr>
                      <a:r>
                        <a:rPr/>
                        <a:t>Windows</a:t>
                      </a:r>
                    </a:p>
                  </a:txBody>
                  <a:tcPr/>
                </a:tc>
                <a:tc hMerge="1">
                  <a:txBody>
                    <a:bodyPr/>
                    <a:lstStyle/>
                    <a:p>
                      <a:endParaRPr/>
                    </a:p>
                  </a:txBody>
                  <a:tcPr/>
                </a:tc>
                <a:tc hMerge="1">
                  <a:txBody>
                    <a:bodyPr/>
                    <a:lstStyle/>
                    <a:p>
                      <a:endParaRPr/>
                    </a:p>
                  </a:txBody>
                  <a:tcPr/>
                </a:tc>
              </a:tr>
              <a:tr h="370840">
                <a:tc>
                  <a:txBody>
                    <a:bodyPr/>
                    <a:lstStyle/>
                    <a:p>
                      <a:pPr marL="0" indent="0" algn="l">
                        <a:buNone/>
                      </a:pPr>
                      <a:r>
                        <a:rPr/>
                        <a:t>Availability | Resource Availability</a:t>
                      </a:r>
                    </a:p>
                  </a:txBody>
                  <a:tcPr/>
                </a:tc>
                <a:tc>
                  <a:txBody>
                    <a:bodyPr/>
                    <a:lstStyle/>
                    <a:p>
                      <a:pPr marL="0" indent="0" algn="l">
                        <a:buNone/>
                      </a:pPr>
                      <a:r>
                        <a:rPr/>
                        <a:t>Services</a:t>
                      </a:r>
                    </a:p>
                  </a:txBody>
                  <a:tcPr/>
                </a:tc>
                <a:tc>
                  <a:txBody>
                    <a:bodyPr/>
                    <a:lstStyle/>
                    <a:p>
                      <a:pPr marL="0" indent="0" algn="l">
                        <a:buNone/>
                      </a:pPr>
                      <a:r>
                        <a:rPr/>
                        <a:t>False</a:t>
                      </a:r>
                    </a:p>
                  </a:txBody>
                  <a:tcPr/>
                </a:tc>
              </a:tr>
              <a:tr h="370840">
                <a:tc>
                  <a:txBody>
                    <a:bodyPr/>
                    <a:lstStyle/>
                    <a:p>
                      <a:pPr marL="0" indent="0" algn="l">
                        <a:buNone/>
                      </a:pPr>
                      <a:r>
                        <a:rPr/>
                        <a:t>Utilization | Memory Usage (%)</a:t>
                      </a:r>
                    </a:p>
                  </a:txBody>
                  <a:tcPr/>
                </a:tc>
                <a:tc>
                  <a:txBody>
                    <a:bodyPr/>
                    <a:lstStyle/>
                    <a:p>
                      <a:pPr marL="0" indent="0" algn="l">
                        <a:buNone/>
                      </a:pPr>
                      <a:r>
                        <a:rPr/>
                        <a:t>Services</a:t>
                      </a:r>
                    </a:p>
                  </a:txBody>
                  <a:tcPr/>
                </a:tc>
                <a:tc>
                  <a:txBody>
                    <a:bodyPr/>
                    <a:lstStyle/>
                    <a:p>
                      <a:pPr marL="0" indent="0" algn="l">
                        <a:buNone/>
                      </a:pPr>
                      <a:r>
                        <a:rPr/>
                        <a:t>False</a:t>
                      </a:r>
                    </a:p>
                  </a:txBody>
                  <a:tcPr/>
                </a:tc>
              </a:tr>
              <a:tr h="370840">
                <a:tc>
                  <a:txBody>
                    <a:bodyPr/>
                    <a:lstStyle/>
                    <a:p>
                      <a:pPr marL="0" indent="0" algn="l">
                        <a:buNone/>
                      </a:pPr>
                      <a:r>
                        <a:rPr/>
                        <a:t>Utilization | CPU Usage (%)</a:t>
                      </a:r>
                    </a:p>
                  </a:txBody>
                  <a:tcPr/>
                </a:tc>
                <a:tc>
                  <a:txBody>
                    <a:bodyPr/>
                    <a:lstStyle/>
                    <a:p>
                      <a:pPr marL="0" indent="0" algn="l">
                        <a:buNone/>
                      </a:pPr>
                      <a:r>
                        <a:rPr/>
                        <a:t>Services</a:t>
                      </a:r>
                    </a:p>
                  </a:txBody>
                  <a:tcPr/>
                </a:tc>
                <a:tc>
                  <a:txBody>
                    <a:bodyPr/>
                    <a:lstStyle/>
                    <a:p>
                      <a:pPr marL="0" indent="0" algn="l">
                        <a:buNone/>
                      </a:pPr>
                      <a:r>
                        <a:rPr/>
                        <a:t>False</a:t>
                      </a:r>
                    </a:p>
                  </a:txBody>
                  <a:tcPr/>
                </a:tc>
              </a:tr>
            </a:tbl>
          </a:graphicData>
        </a:graphic>
      </p:graphicFrame>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Lab: Configuring Application Monitoring</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Install agents to a target VM to monitor applications and services:</a:t>
            </a:r>
          </a:p>
          <a:p>
            <a:pPr>
              <a:buFont typeface="+mj-lt"/>
              <a:buAutoNum type="arabicPeriod"/>
            </a:pPr>
            <a:r>
              <a:rPr/>
              <a:t>Verify the Cloud Proxy Details</a:t>
            </a:r>
          </a:p>
          <a:p>
            <a:pPr>
              <a:buFont typeface="+mj-lt"/>
              <a:buAutoNum type="arabicPeriod" startAt="2"/>
            </a:pPr>
            <a:r>
              <a:rPr/>
              <a:t>(Optional) Install an Agent</a:t>
            </a:r>
          </a:p>
          <a:p>
            <a:pPr>
              <a:buFont typeface="+mj-lt"/>
              <a:buAutoNum type="arabicPeriod" startAt="3"/>
            </a:pPr>
            <a:r>
              <a:rPr/>
              <a:t>Configure a Custom Remote Check</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Install Telegraf agents to target VMs</a:t>
            </a:r>
          </a:p>
          <a:p>
            <a:pPr>
              <a:buFont typeface="Arial" pitchFamily="34" charset="0"/>
              <a:buChar char="•"/>
            </a:pPr>
            <a:r>
              <a:rPr/>
              <a:t>Enable application service monitoring</a:t>
            </a:r>
          </a:p>
          <a:p>
            <a:pPr>
              <a:buFont typeface="Arial" pitchFamily="34" charset="0"/>
              <a:buChar char="•"/>
            </a:pPr>
            <a:r>
              <a:rPr/>
              <a:t>Describe the different types of application metrics</a:t>
            </a:r>
          </a:p>
          <a:p>
            <a:pPr>
              <a:buFont typeface="Arial" pitchFamily="34" charset="0"/>
              <a:buChar char="•"/>
            </a:pPr>
            <a:r>
              <a:rPr/>
              <a:t>Examine OS and application status from collected metrics</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infrastructure services monitoring capabilities</a:t>
            </a:r>
          </a:p>
          <a:p>
            <a:pPr>
              <a:buFont typeface="Arial" pitchFamily="34" charset="0"/>
              <a:buChar char="•"/>
            </a:pPr>
            <a:r>
              <a:rPr/>
              <a:t>Describe the application monitoring capabilities</a:t>
            </a:r>
          </a:p>
          <a:p>
            <a:pPr>
              <a:buFont typeface="Arial" pitchFamily="34" charset="0"/>
              <a:buChar char="•"/>
            </a:pPr>
            <a:r>
              <a:rPr/>
              <a:t>Outline the requirements to enable service discovery</a:t>
            </a:r>
          </a:p>
          <a:p>
            <a:pPr>
              <a:buFont typeface="Arial" pitchFamily="34" charset="0"/>
              <a:buChar char="•"/>
            </a:pPr>
            <a:r>
              <a:rPr/>
              <a:t>Outline the requirements to enable application monitoring</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Understanding Service and Application Discovery</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discover services and applications using the Workload Operations capabilities in the VCF Operations console.</a:t>
            </a:r>
          </a:p>
        </p:txBody>
      </p:sp>
      <p:pic>
        <p:nvPicPr>
          <p:cNvPr id="8" name="Content Placeholder 7|1894|1101"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153941" y="1582738"/>
            <a:ext cx="7884118" cy="4583112"/>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Service Discovery Overview</a:t>
            </a:r>
          </a:p>
        </p:txBody>
      </p:sp>
      <p:pic>
        <p:nvPicPr>
          <p:cNvPr id="3" name="Content Placeholder 2|1615|1041" descr="graphical user interface, application"/>
          <p:cNvPicPr>
            <a:picLocks noGrp="1" noChangeAspect="1"/>
          </p:cNvPicPr>
          <p:nvPr>
            <p:ph sz="half" idx="1"/>
          </p:nvPr>
        </p:nvPicPr>
        <p:blipFill>
          <a:blip r:embed="rId4"/>
          <a:stretch>
            <a:fillRect/>
          </a:stretch>
        </p:blipFill>
        <p:spPr>
          <a:xfrm>
            <a:off x="4377837" y="914400"/>
            <a:ext cx="7204563" cy="4643931"/>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Service discovery helps you discover services running in each VM and builds a relationship or dependency between the services from different VMs.</a:t>
            </a:r>
          </a:p>
          <a:p>
            <a:pPr marL="0" indent="0">
              <a:buNone/>
            </a:pPr>
            <a:r>
              <a:rPr/>
              <a:t>You can also use the service discovery dashboards and basic metrics to monitor the services.</a:t>
            </a:r>
          </a:p>
          <a:p>
            <a:pPr marL="0" indent="0">
              <a:buNone/>
            </a:pPr>
            <a:r>
              <a:rPr/>
              <a:t>Service discovery is agentless and relies on VMware Tools to gather data.</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Supported Services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Service and application discovery supports several services that are supported in VCF Operations. The following list shows some supported services:</a:t>
            </a:r>
          </a:p>
          <a:p>
            <a:pPr>
              <a:buFont typeface="Arial" pitchFamily="34" charset="0"/>
              <a:buChar char="•"/>
            </a:pPr>
            <a:r>
              <a:rPr/>
              <a:t>Active Directory</a:t>
            </a:r>
          </a:p>
          <a:p>
            <a:pPr>
              <a:buFont typeface="Arial" pitchFamily="34" charset="0"/>
              <a:buChar char="•"/>
            </a:pPr>
            <a:r>
              <a:rPr/>
              <a:t>Apache HTTP and Apache Tomcat</a:t>
            </a:r>
          </a:p>
          <a:p>
            <a:pPr>
              <a:buFont typeface="Arial" pitchFamily="34" charset="0"/>
              <a:buChar char="•"/>
            </a:pPr>
            <a:r>
              <a:rPr/>
              <a:t>Cassandra</a:t>
            </a:r>
          </a:p>
          <a:p>
            <a:pPr>
              <a:buFont typeface="Arial" pitchFamily="34" charset="0"/>
              <a:buChar char="•"/>
            </a:pPr>
            <a:r>
              <a:rPr/>
              <a:t>Exchange Server</a:t>
            </a:r>
          </a:p>
          <a:p>
            <a:pPr>
              <a:buFont typeface="Arial" pitchFamily="34" charset="0"/>
              <a:buChar char="•"/>
            </a:pPr>
            <a:r>
              <a:rPr/>
              <a:t>MySQL DB</a:t>
            </a:r>
          </a:p>
          <a:p>
            <a:pPr>
              <a:buFont typeface="Arial" pitchFamily="34" charset="0"/>
              <a:buChar char="•"/>
            </a:pPr>
            <a:r>
              <a:rPr/>
              <a:t>Nginx</a:t>
            </a:r>
          </a:p>
          <a:p>
            <a:pPr>
              <a:buFont typeface="Arial" pitchFamily="34" charset="0"/>
              <a:buChar char="•"/>
            </a:pPr>
            <a:r>
              <a:rPr/>
              <a:t>RabbitMQ</a:t>
            </a:r>
          </a:p>
          <a:p>
            <a:pPr>
              <a:buFont typeface="Arial" pitchFamily="34" charset="0"/>
              <a:buChar char="•"/>
            </a:pPr>
            <a:r>
              <a:rPr/>
              <a:t>SharePoint</a:t>
            </a:r>
          </a:p>
          <a:p>
            <a:pPr>
              <a:buFont typeface="Arial" pitchFamily="34" charset="0"/>
              <a:buChar char="•"/>
            </a:pPr>
            <a:r>
              <a:rPr/>
              <a:t>vCenter</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Service Discovery Prerequisites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To use the service discovery function in your environment, you must ensure that the prerequisites are fulfilled.</a:t>
            </a:r>
          </a:p>
        </p:txBody>
      </p:sp>
      <p:pic>
        <p:nvPicPr>
          <p:cNvPr id="8" name="Content Placeholder 7|4073|1906" descr="diagram">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198305" y="1582738"/>
            <a:ext cx="9795390" cy="4583112"/>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PROJECT_OPEN" val="0"/>
  <p:tag name="ARTICULATE_SLIDE_COUNT" val="1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Custom 1">
      <a:dk1>
        <a:srgbClr val="717074"/>
      </a:dk1>
      <a:lt1>
        <a:srgbClr val="FFFFFF"/>
      </a:lt1>
      <a:dk2>
        <a:srgbClr val="000000"/>
      </a:dk2>
      <a:lt2>
        <a:srgbClr val="F2F2F2"/>
      </a:lt2>
      <a:accent1>
        <a:srgbClr val="007B8C"/>
      </a:accent1>
      <a:accent2>
        <a:srgbClr val="005C8A"/>
      </a:accent2>
      <a:accent3>
        <a:srgbClr val="0098C7"/>
      </a:accent3>
      <a:accent4>
        <a:srgbClr val="61A60E"/>
      </a:accent4>
      <a:accent5>
        <a:srgbClr val="7F35B2"/>
      </a:accent5>
      <a:accent6>
        <a:srgbClr val="EDB516"/>
      </a:accent6>
      <a:hlink>
        <a:srgbClr val="005C8A"/>
      </a:hlink>
      <a:folHlink>
        <a:srgbClr val="0098C7"/>
      </a:folHlink>
    </a:clrScheme>
    <a:fontScheme name="Metropolis">
      <a:majorFont>
        <a:latin typeface="Metropolis"/>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754</TotalTime>
  <Words>3211</Words>
  <Application>Microsoft Office PowerPoint</Application>
  <PresentationFormat>Custom</PresentationFormat>
  <Paragraphs>520</Paragraphs>
  <Slides>47</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Verdana</vt:lpstr>
      <vt:lpstr>Times New Roman</vt:lpstr>
      <vt:lpstr>Metropolis</vt:lpstr>
      <vt:lpstr>Calibri</vt:lpstr>
      <vt:lpstr>Courier New</vt:lpstr>
      <vt:lpstr>Metropolis-Regular</vt:lpstr>
      <vt:lpstr>CORP_TEMPLATE_ILT</vt:lpstr>
      <vt:lpstr>Centralized Monitoring</vt:lpstr>
      <vt:lpstr>Importance</vt:lpstr>
      <vt:lpstr>Module Lessons</vt:lpstr>
      <vt:lpstr>Infrastructure and Application Monitoring Overview</vt:lpstr>
      <vt:lpstr>Learner Objectives</vt:lpstr>
      <vt:lpstr>Understanding Service and Application Discovery</vt:lpstr>
      <vt:lpstr>Service Discovery Overview</vt:lpstr>
      <vt:lpstr>Supported Services</vt:lpstr>
      <vt:lpstr>Service Discovery Prerequisites</vt:lpstr>
      <vt:lpstr>Application Monitoring Overview</vt:lpstr>
      <vt:lpstr>Supported Application Services</vt:lpstr>
      <vt:lpstr>OS and Application Monitoring Prerequisites</vt:lpstr>
      <vt:lpstr>About Cloud Proxies</vt:lpstr>
      <vt:lpstr>Review of Learner Objectives</vt:lpstr>
      <vt:lpstr>Service Discovery</vt:lpstr>
      <vt:lpstr>Learner Objectives</vt:lpstr>
      <vt:lpstr>Activating Service Discovery in VCF Operations</vt:lpstr>
      <vt:lpstr>Examining Service Discovery Collection Status</vt:lpstr>
      <vt:lpstr>Adding Custom Service</vt:lpstr>
      <vt:lpstr>Custom Services Defined by Process Details</vt:lpstr>
      <vt:lpstr>Custom Services Defined by Regular Expression</vt:lpstr>
      <vt:lpstr>Troubleshooting Actions</vt:lpstr>
      <vt:lpstr>Example: Execute Script Actions</vt:lpstr>
      <vt:lpstr>Example: Get Top Processes Actions</vt:lpstr>
      <vt:lpstr>Viewing Discovered Services</vt:lpstr>
      <vt:lpstr>Activating Service Monitoring</vt:lpstr>
      <vt:lpstr>Viewing VM and Services Relationship</vt:lpstr>
      <vt:lpstr>Understanding Service Discovery Metrics</vt:lpstr>
      <vt:lpstr>Virtual Machine Metrics</vt:lpstr>
      <vt:lpstr>Service Summary Metrics</vt:lpstr>
      <vt:lpstr>Service Performance Metrics</vt:lpstr>
      <vt:lpstr>Service Type Metrics</vt:lpstr>
      <vt:lpstr>Lab: Configuring Service Discovery</vt:lpstr>
      <vt:lpstr>Review of Learner Objectives</vt:lpstr>
      <vt:lpstr>Application Monitoring</vt:lpstr>
      <vt:lpstr>Learner Objectives</vt:lpstr>
      <vt:lpstr>Steps to Monitor Applications</vt:lpstr>
      <vt:lpstr>Installing Telegraf Agents for VMs</vt:lpstr>
      <vt:lpstr>Managing Telegraf Agents on VMs</vt:lpstr>
      <vt:lpstr>Activating an Application Service</vt:lpstr>
      <vt:lpstr>Understanding Applications Metric Collection</vt:lpstr>
      <vt:lpstr>Operating System Metrics</vt:lpstr>
      <vt:lpstr>Application Service Metrics</vt:lpstr>
      <vt:lpstr>Remote Check Metrics</vt:lpstr>
      <vt:lpstr>Linux Process and Windows Service Metrics</vt:lpstr>
      <vt:lpstr>Lab: Configuring Application Monitoring</vt:lpstr>
      <vt:lpstr>Review of Learner Objectives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Twibill</dc:creator>
  <cp:lastModifiedBy>Administrator</cp:lastModifiedBy>
  <cp:revision>59</cp:revision>
  <dcterms:created xsi:type="dcterms:W3CDTF">2014-01-24T17:41:39Z</dcterms:created>
  <dcterms:modified xsi:type="dcterms:W3CDTF">2025-08-09T04:26:49Z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2025-08-09T04:26:35Z</vt:filetime>
  </property>
  <property fmtid="{D5CDD505-2E9C-101B-9397-08002B2CF9AE}" pid="6" name="PowerPoint Output Version">
    <vt:lpwstr>2024.4.17 Build 20000118.0846</vt:lpwstr>
  </property>
</Properties>
</file>